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1275" r:id="rId5"/>
    <p:sldId id="2147469095" r:id="rId6"/>
    <p:sldId id="1277" r:id="rId7"/>
    <p:sldId id="264" r:id="rId8"/>
    <p:sldId id="2147469164" r:id="rId9"/>
    <p:sldId id="2147469160" r:id="rId10"/>
    <p:sldId id="2147469092" r:id="rId11"/>
    <p:sldId id="1252" r:id="rId12"/>
    <p:sldId id="2147469141" r:id="rId13"/>
    <p:sldId id="260" r:id="rId14"/>
    <p:sldId id="2147469165" r:id="rId15"/>
    <p:sldId id="2147469106" r:id="rId16"/>
    <p:sldId id="2147469163" r:id="rId17"/>
    <p:sldId id="1273" r:id="rId18"/>
    <p:sldId id="12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4AAA0E-17E7-9E6B-2DC3-EAFE3154E230}" name="WHELEHAN, Elizabeth" initials="WE" userId="WHELEHAN, Elizabeth" providerId="None"/>
  <p188:author id="{62F22F3F-747E-B8D6-A214-504B1B91DB1F}" name="MCCREA, Kathrin" initials="MK" userId="MCCREA, Kathrin" providerId="None"/>
  <p188:author id="{8D71C860-F13E-263B-1BB8-45131479663A}" name="FULLER, Olivia" initials="FO" userId="FULLER, Olivia" providerId="None"/>
  <p188:author id="{982BF281-5694-81CB-EED8-5C213B3D8EC4}" name="Fuller, Olivia" initials="FO" userId="S::olivia.fuller@nspcc.org.uk::2ea0b1d4-bc84-439b-83b5-173944277b3d" providerId="AD"/>
  <p188:author id="{5908A293-6E4E-6119-BDA1-C3EEB71C41F7}" name="Wilson, Beth" initials="WB" userId="S::beth.wilson@nspcc.org.uk::5ec185e0-1fa6-4922-858b-b50f0eb4ce6b" providerId="AD"/>
  <p188:author id="{3D6930A3-CECD-8AE1-92DA-687C8328B20C}" name="Churchill, Adele" initials="CA" userId="Churchill, Adele" providerId="None"/>
  <p188:author id="{BBA458F2-9044-3C48-9B75-29EBEEEFDFCF}" name="McGrath, Michael" initials="MM" userId="McGrath, Michael"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926"/>
    <a:srgbClr val="B1DDDE"/>
    <a:srgbClr val="DED4F2"/>
    <a:srgbClr val="E1FADC"/>
    <a:srgbClr val="FCCE4F"/>
    <a:srgbClr val="F8C9DD"/>
    <a:srgbClr val="12A53E"/>
    <a:srgbClr val="F5B9D2"/>
    <a:srgbClr val="FCC63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41" autoAdjust="0"/>
  </p:normalViewPr>
  <p:slideViewPr>
    <p:cSldViewPr snapToGrid="0">
      <p:cViewPr varScale="1">
        <p:scale>
          <a:sx n="67" d="100"/>
          <a:sy n="67" d="100"/>
        </p:scale>
        <p:origin x="644" y="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50E248-A209-4DB4-8C13-6DCF093EF6AB}" type="datetimeFigureOut">
              <a:rPr lang="en-GB" smtClean="0"/>
              <a:t>05/10/2023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061B8-B2C1-4E0C-99D0-A22FF152A47B}" type="slidenum">
              <a:rPr lang="en-GB" smtClean="0"/>
              <a:t>‹#›</a:t>
            </a:fld>
            <a:endParaRPr lang="en-GB"/>
          </a:p>
        </p:txBody>
      </p:sp>
    </p:spTree>
    <p:extLst>
      <p:ext uri="{BB962C8B-B14F-4D97-AF65-F5344CB8AC3E}">
        <p14:creationId xmlns:p14="http://schemas.microsoft.com/office/powerpoint/2010/main" val="1706324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3061B8-B2C1-4E0C-99D0-A22FF152A47B}" type="slidenum">
              <a:rPr lang="en-GB" smtClean="0"/>
              <a:t>2</a:t>
            </a:fld>
            <a:endParaRPr lang="en-GB"/>
          </a:p>
        </p:txBody>
      </p:sp>
    </p:spTree>
    <p:extLst>
      <p:ext uri="{BB962C8B-B14F-4D97-AF65-F5344CB8AC3E}">
        <p14:creationId xmlns:p14="http://schemas.microsoft.com/office/powerpoint/2010/main" val="2597614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3061B8-B2C1-4E0C-99D0-A22FF152A47B}" type="slidenum">
              <a:rPr lang="en-GB" smtClean="0"/>
              <a:t>15</a:t>
            </a:fld>
            <a:endParaRPr lang="en-GB"/>
          </a:p>
        </p:txBody>
      </p:sp>
    </p:spTree>
    <p:extLst>
      <p:ext uri="{BB962C8B-B14F-4D97-AF65-F5344CB8AC3E}">
        <p14:creationId xmlns:p14="http://schemas.microsoft.com/office/powerpoint/2010/main" val="2468766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3061B8-B2C1-4E0C-99D0-A22FF152A47B}" type="slidenum">
              <a:rPr lang="en-GB" smtClean="0"/>
              <a:t>3</a:t>
            </a:fld>
            <a:endParaRPr lang="en-GB"/>
          </a:p>
        </p:txBody>
      </p:sp>
    </p:spTree>
    <p:extLst>
      <p:ext uri="{BB962C8B-B14F-4D97-AF65-F5344CB8AC3E}">
        <p14:creationId xmlns:p14="http://schemas.microsoft.com/office/powerpoint/2010/main" val="425480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0257027-D69C-44BC-B084-924BCE3584A2}" type="slidenum">
              <a:rPr lang="en-US" smtClean="0"/>
              <a:pPr>
                <a:defRPr/>
              </a:pPr>
              <a:t>4</a:t>
            </a:fld>
            <a:endParaRPr lang="en-US" dirty="0"/>
          </a:p>
        </p:txBody>
      </p:sp>
    </p:spTree>
    <p:extLst>
      <p:ext uri="{BB962C8B-B14F-4D97-AF65-F5344CB8AC3E}">
        <p14:creationId xmlns:p14="http://schemas.microsoft.com/office/powerpoint/2010/main" val="516951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3061B8-B2C1-4E0C-99D0-A22FF152A47B}" type="slidenum">
              <a:rPr lang="en-GB" smtClean="0"/>
              <a:t>6</a:t>
            </a:fld>
            <a:endParaRPr lang="en-GB"/>
          </a:p>
        </p:txBody>
      </p:sp>
    </p:spTree>
    <p:extLst>
      <p:ext uri="{BB962C8B-B14F-4D97-AF65-F5344CB8AC3E}">
        <p14:creationId xmlns:p14="http://schemas.microsoft.com/office/powerpoint/2010/main" val="4227861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1E49603-D70F-4928-B96E-9E326C37B5C4}" type="slidenum">
              <a:rPr lang="en-GB" smtClean="0"/>
              <a:t>7</a:t>
            </a:fld>
            <a:endParaRPr lang="en-GB"/>
          </a:p>
        </p:txBody>
      </p:sp>
    </p:spTree>
    <p:extLst>
      <p:ext uri="{BB962C8B-B14F-4D97-AF65-F5344CB8AC3E}">
        <p14:creationId xmlns:p14="http://schemas.microsoft.com/office/powerpoint/2010/main" val="3025048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900" b="1" kern="1200">
              <a:solidFill>
                <a:schemeClr val="tx1"/>
              </a:solidFill>
              <a:latin typeface="+mn-lt"/>
              <a:ea typeface="+mn-ea"/>
              <a:cs typeface="+mn-cs"/>
            </a:endParaRPr>
          </a:p>
          <a:p>
            <a:endParaRPr lang="en-GB" sz="1200"/>
          </a:p>
          <a:p>
            <a:endParaRPr lang="en-GB" sz="1200"/>
          </a:p>
          <a:p>
            <a:endParaRPr lang="en-GB"/>
          </a:p>
        </p:txBody>
      </p:sp>
      <p:sp>
        <p:nvSpPr>
          <p:cNvPr id="4" name="Slide Number Placeholder 3"/>
          <p:cNvSpPr>
            <a:spLocks noGrp="1"/>
          </p:cNvSpPr>
          <p:nvPr>
            <p:ph type="sldNum" sz="quarter" idx="10"/>
          </p:nvPr>
        </p:nvSpPr>
        <p:spPr/>
        <p:txBody>
          <a:bodyPr/>
          <a:lstStyle/>
          <a:p>
            <a:fld id="{B6164705-2AC1-4148-848A-C90E9A625A3F}" type="slidenum">
              <a:rPr lang="en-US" smtClean="0"/>
              <a:t>8</a:t>
            </a:fld>
            <a:endParaRPr lang="en-US"/>
          </a:p>
        </p:txBody>
      </p:sp>
    </p:spTree>
    <p:extLst>
      <p:ext uri="{BB962C8B-B14F-4D97-AF65-F5344CB8AC3E}">
        <p14:creationId xmlns:p14="http://schemas.microsoft.com/office/powerpoint/2010/main" val="995677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1E49603-D70F-4928-B96E-9E326C37B5C4}" type="slidenum">
              <a:rPr lang="en-GB" smtClean="0"/>
              <a:t>9</a:t>
            </a:fld>
            <a:endParaRPr lang="en-GB"/>
          </a:p>
        </p:txBody>
      </p:sp>
    </p:spTree>
    <p:extLst>
      <p:ext uri="{BB962C8B-B14F-4D97-AF65-F5344CB8AC3E}">
        <p14:creationId xmlns:p14="http://schemas.microsoft.com/office/powerpoint/2010/main" val="2358405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222EC-23FA-4A1F-8261-303E0EEE26C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759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1E49603-D70F-4928-B96E-9E326C37B5C4}" type="slidenum">
              <a:rPr lang="en-GB" smtClean="0"/>
              <a:t>12</a:t>
            </a:fld>
            <a:endParaRPr lang="en-GB"/>
          </a:p>
        </p:txBody>
      </p:sp>
    </p:spTree>
    <p:extLst>
      <p:ext uri="{BB962C8B-B14F-4D97-AF65-F5344CB8AC3E}">
        <p14:creationId xmlns:p14="http://schemas.microsoft.com/office/powerpoint/2010/main" val="1374232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613B7-4509-4152-BFDF-D5D3F1709F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65F518-D00C-48AD-83BC-C8B5D34AE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29E592-539C-4518-8E96-071865BD2EB8}"/>
              </a:ext>
            </a:extLst>
          </p:cNvPr>
          <p:cNvSpPr>
            <a:spLocks noGrp="1"/>
          </p:cNvSpPr>
          <p:nvPr>
            <p:ph type="dt" sz="half" idx="10"/>
          </p:nvPr>
        </p:nvSpPr>
        <p:spPr>
          <a:xfrm>
            <a:off x="838200" y="6356350"/>
            <a:ext cx="2743200" cy="365125"/>
          </a:xfrm>
          <a:prstGeom prst="rect">
            <a:avLst/>
          </a:prstGeom>
        </p:spPr>
        <p:txBody>
          <a:bodyPr/>
          <a:lstStyle/>
          <a:p>
            <a:fld id="{3ACB3A85-ADED-434E-9072-7E2E20102BE8}" type="datetimeFigureOut">
              <a:rPr lang="en-GB" smtClean="0"/>
              <a:t>05/10/2023</a:t>
            </a:fld>
            <a:endParaRPr lang="en-GB"/>
          </a:p>
        </p:txBody>
      </p:sp>
      <p:sp>
        <p:nvSpPr>
          <p:cNvPr id="5" name="Footer Placeholder 4">
            <a:extLst>
              <a:ext uri="{FF2B5EF4-FFF2-40B4-BE49-F238E27FC236}">
                <a16:creationId xmlns:a16="http://schemas.microsoft.com/office/drawing/2014/main" id="{F1589343-94CF-46A1-A3DD-72552BD111D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1EE15A7-A2B6-46FA-8549-5503483A15F0}"/>
              </a:ext>
            </a:extLst>
          </p:cNvPr>
          <p:cNvSpPr>
            <a:spLocks noGrp="1"/>
          </p:cNvSpPr>
          <p:nvPr>
            <p:ph type="sldNum" sz="quarter" idx="12"/>
          </p:nvPr>
        </p:nvSpPr>
        <p:spPr>
          <a:xfrm>
            <a:off x="8610600" y="6356350"/>
            <a:ext cx="2743200" cy="365125"/>
          </a:xfrm>
          <a:prstGeom prst="rect">
            <a:avLst/>
          </a:prstGeom>
        </p:spPr>
        <p:txBody>
          <a:bodyPr/>
          <a:lstStyle/>
          <a:p>
            <a:fld id="{E67C8AD7-A735-4943-BEF8-F6F96268D203}" type="slidenum">
              <a:rPr lang="en-GB" smtClean="0"/>
              <a:t>‹#›</a:t>
            </a:fld>
            <a:endParaRPr lang="en-GB"/>
          </a:p>
        </p:txBody>
      </p:sp>
    </p:spTree>
    <p:extLst>
      <p:ext uri="{BB962C8B-B14F-4D97-AF65-F5344CB8AC3E}">
        <p14:creationId xmlns:p14="http://schemas.microsoft.com/office/powerpoint/2010/main" val="1341979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57B6-CFE3-49DE-BEFA-267EAB9BCCF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7DB73A-448B-40D1-85D0-863902140E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D470EA-CD76-46A7-B08D-EBB5D0C36AB9}"/>
              </a:ext>
            </a:extLst>
          </p:cNvPr>
          <p:cNvSpPr>
            <a:spLocks noGrp="1"/>
          </p:cNvSpPr>
          <p:nvPr>
            <p:ph type="dt" sz="half" idx="10"/>
          </p:nvPr>
        </p:nvSpPr>
        <p:spPr>
          <a:xfrm>
            <a:off x="838200" y="6356350"/>
            <a:ext cx="2743200" cy="365125"/>
          </a:xfrm>
          <a:prstGeom prst="rect">
            <a:avLst/>
          </a:prstGeom>
        </p:spPr>
        <p:txBody>
          <a:bodyPr/>
          <a:lstStyle/>
          <a:p>
            <a:fld id="{3ACB3A85-ADED-434E-9072-7E2E20102BE8}" type="datetimeFigureOut">
              <a:rPr lang="en-GB" smtClean="0"/>
              <a:t>05/10/2023</a:t>
            </a:fld>
            <a:endParaRPr lang="en-GB"/>
          </a:p>
        </p:txBody>
      </p:sp>
      <p:sp>
        <p:nvSpPr>
          <p:cNvPr id="5" name="Footer Placeholder 4">
            <a:extLst>
              <a:ext uri="{FF2B5EF4-FFF2-40B4-BE49-F238E27FC236}">
                <a16:creationId xmlns:a16="http://schemas.microsoft.com/office/drawing/2014/main" id="{99D3187B-D0DF-49A1-8A38-ED2B01454B6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D70DF73-2DF1-4FF8-ABDF-DE771CD04ECC}"/>
              </a:ext>
            </a:extLst>
          </p:cNvPr>
          <p:cNvSpPr>
            <a:spLocks noGrp="1"/>
          </p:cNvSpPr>
          <p:nvPr>
            <p:ph type="sldNum" sz="quarter" idx="12"/>
          </p:nvPr>
        </p:nvSpPr>
        <p:spPr>
          <a:xfrm>
            <a:off x="8610600" y="6356350"/>
            <a:ext cx="2743200" cy="365125"/>
          </a:xfrm>
          <a:prstGeom prst="rect">
            <a:avLst/>
          </a:prstGeom>
        </p:spPr>
        <p:txBody>
          <a:bodyPr/>
          <a:lstStyle/>
          <a:p>
            <a:fld id="{E67C8AD7-A735-4943-BEF8-F6F96268D203}" type="slidenum">
              <a:rPr lang="en-GB" smtClean="0"/>
              <a:t>‹#›</a:t>
            </a:fld>
            <a:endParaRPr lang="en-GB"/>
          </a:p>
        </p:txBody>
      </p:sp>
    </p:spTree>
    <p:extLst>
      <p:ext uri="{BB962C8B-B14F-4D97-AF65-F5344CB8AC3E}">
        <p14:creationId xmlns:p14="http://schemas.microsoft.com/office/powerpoint/2010/main" val="3844814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89D295-1198-4497-A393-8BEEAA0940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05FB5F-6824-42A4-8282-148EB1B357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B4218A-89F4-45DD-9B4C-E4E11512DB8F}"/>
              </a:ext>
            </a:extLst>
          </p:cNvPr>
          <p:cNvSpPr>
            <a:spLocks noGrp="1"/>
          </p:cNvSpPr>
          <p:nvPr>
            <p:ph type="dt" sz="half" idx="10"/>
          </p:nvPr>
        </p:nvSpPr>
        <p:spPr>
          <a:xfrm>
            <a:off x="838200" y="6356350"/>
            <a:ext cx="2743200" cy="365125"/>
          </a:xfrm>
          <a:prstGeom prst="rect">
            <a:avLst/>
          </a:prstGeom>
        </p:spPr>
        <p:txBody>
          <a:bodyPr/>
          <a:lstStyle/>
          <a:p>
            <a:fld id="{3ACB3A85-ADED-434E-9072-7E2E20102BE8}" type="datetimeFigureOut">
              <a:rPr lang="en-GB" smtClean="0"/>
              <a:t>05/10/2023</a:t>
            </a:fld>
            <a:endParaRPr lang="en-GB"/>
          </a:p>
        </p:txBody>
      </p:sp>
      <p:sp>
        <p:nvSpPr>
          <p:cNvPr id="5" name="Footer Placeholder 4">
            <a:extLst>
              <a:ext uri="{FF2B5EF4-FFF2-40B4-BE49-F238E27FC236}">
                <a16:creationId xmlns:a16="http://schemas.microsoft.com/office/drawing/2014/main" id="{5A397D59-C6C3-467E-A11B-C22C7553D20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B6697FE-409A-4399-99EE-BAE59788057C}"/>
              </a:ext>
            </a:extLst>
          </p:cNvPr>
          <p:cNvSpPr>
            <a:spLocks noGrp="1"/>
          </p:cNvSpPr>
          <p:nvPr>
            <p:ph type="sldNum" sz="quarter" idx="12"/>
          </p:nvPr>
        </p:nvSpPr>
        <p:spPr>
          <a:xfrm>
            <a:off x="8610600" y="6356350"/>
            <a:ext cx="2743200" cy="365125"/>
          </a:xfrm>
          <a:prstGeom prst="rect">
            <a:avLst/>
          </a:prstGeom>
        </p:spPr>
        <p:txBody>
          <a:bodyPr/>
          <a:lstStyle/>
          <a:p>
            <a:fld id="{E67C8AD7-A735-4943-BEF8-F6F96268D203}" type="slidenum">
              <a:rPr lang="en-GB" smtClean="0"/>
              <a:t>‹#›</a:t>
            </a:fld>
            <a:endParaRPr lang="en-GB"/>
          </a:p>
        </p:txBody>
      </p:sp>
    </p:spTree>
    <p:extLst>
      <p:ext uri="{BB962C8B-B14F-4D97-AF65-F5344CB8AC3E}">
        <p14:creationId xmlns:p14="http://schemas.microsoft.com/office/powerpoint/2010/main" val="1943241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28F28-F636-3844-9916-C08DD35F0934}" type="slidenum">
              <a:rPr lang="en-US" smtClean="0"/>
              <a:t>‹#›</a:t>
            </a:fld>
            <a:endParaRPr lang="en-US"/>
          </a:p>
        </p:txBody>
      </p:sp>
      <p:sp>
        <p:nvSpPr>
          <p:cNvPr id="7" name="Title 6"/>
          <p:cNvSpPr>
            <a:spLocks noGrp="1"/>
          </p:cNvSpPr>
          <p:nvPr>
            <p:ph type="title"/>
          </p:nvPr>
        </p:nvSpPr>
        <p:spPr>
          <a:xfrm>
            <a:off x="427937" y="291971"/>
            <a:ext cx="11327767" cy="998692"/>
          </a:xfrm>
        </p:spPr>
        <p:txBody>
          <a:bodyPr/>
          <a:lstStyle/>
          <a:p>
            <a:r>
              <a:rPr lang="en-GB"/>
              <a:t>Click to edit Master title style</a:t>
            </a:r>
            <a:endParaRPr lang="en-US"/>
          </a:p>
        </p:txBody>
      </p:sp>
      <p:sp>
        <p:nvSpPr>
          <p:cNvPr id="10" name="Text Placeholder 2"/>
          <p:cNvSpPr>
            <a:spLocks noGrp="1"/>
          </p:cNvSpPr>
          <p:nvPr>
            <p:ph idx="1"/>
          </p:nvPr>
        </p:nvSpPr>
        <p:spPr>
          <a:xfrm>
            <a:off x="427936" y="1440375"/>
            <a:ext cx="11333353" cy="4775296"/>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62031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ara Bullets &amp; Picture (Lef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436224" y="1332892"/>
            <a:ext cx="5348955" cy="4824412"/>
          </a:xfrm>
          <a:solidFill>
            <a:schemeClr val="bg1">
              <a:lumMod val="95000"/>
            </a:schemeClr>
          </a:solidFill>
        </p:spPr>
        <p:txBody>
          <a:bodyPr rtlCol="0">
            <a:noAutofit/>
          </a:bodyPr>
          <a:lstStyle>
            <a:lvl1pPr>
              <a:buNone/>
              <a:defRPr sz="1500" b="0">
                <a:solidFill>
                  <a:schemeClr val="tx1"/>
                </a:solidFill>
              </a:defRPr>
            </a:lvl1pPr>
          </a:lstStyle>
          <a:p>
            <a:pPr lvl="0"/>
            <a:endParaRPr lang="en-US" noProof="0" dirty="0"/>
          </a:p>
        </p:txBody>
      </p:sp>
      <p:sp>
        <p:nvSpPr>
          <p:cNvPr id="2" name="Title 1"/>
          <p:cNvSpPr>
            <a:spLocks noGrp="1"/>
          </p:cNvSpPr>
          <p:nvPr>
            <p:ph type="title"/>
          </p:nvPr>
        </p:nvSpPr>
        <p:spPr>
          <a:xfrm>
            <a:off x="302190" y="222250"/>
            <a:ext cx="9080500" cy="685800"/>
          </a:xfrm>
          <a:prstGeom prst="rect">
            <a:avLst/>
          </a:prstGeom>
        </p:spPr>
        <p:txBody>
          <a:bodyPr/>
          <a:lstStyle>
            <a:lvl1pPr>
              <a:defRPr sz="3600" b="1" i="0" baseline="0">
                <a:solidFill>
                  <a:schemeClr val="accent2"/>
                </a:solidFill>
                <a:latin typeface="Arial"/>
                <a:cs typeface="Arial"/>
              </a:defRPr>
            </a:lvl1pPr>
          </a:lstStyle>
          <a:p>
            <a:r>
              <a:rPr lang="en-US" dirty="0"/>
              <a:t>Click to edit Master title style</a:t>
            </a:r>
          </a:p>
        </p:txBody>
      </p:sp>
      <p:sp>
        <p:nvSpPr>
          <p:cNvPr id="3" name="Content Placeholder 2"/>
          <p:cNvSpPr>
            <a:spLocks noGrp="1"/>
          </p:cNvSpPr>
          <p:nvPr>
            <p:ph sz="half" idx="1" hasCustomPrompt="1"/>
          </p:nvPr>
        </p:nvSpPr>
        <p:spPr>
          <a:xfrm>
            <a:off x="6384033" y="1349314"/>
            <a:ext cx="4953388" cy="4807990"/>
          </a:xfrm>
        </p:spPr>
        <p:txBody>
          <a:bodyPr/>
          <a:lstStyle>
            <a:lvl1pPr marL="0" marR="0" indent="0" algn="l" defTabSz="914400" rtl="0" eaLnBrk="0" fontAlgn="base" latinLnBrk="0" hangingPunct="0">
              <a:lnSpc>
                <a:spcPts val="2300"/>
              </a:lnSpc>
              <a:spcBef>
                <a:spcPct val="20000"/>
              </a:spcBef>
              <a:spcAft>
                <a:spcPct val="0"/>
              </a:spcAft>
              <a:buClrTx/>
              <a:buSzTx/>
              <a:buFont typeface="Arial"/>
              <a:buNone/>
              <a:tabLst/>
              <a:defRPr sz="2200"/>
            </a:lvl1pPr>
            <a:lvl2pPr marL="538163" marR="0" indent="-273050" algn="l" defTabSz="914400" rtl="0" eaLnBrk="0" fontAlgn="base" latinLnBrk="0" hangingPunct="0">
              <a:lnSpc>
                <a:spcPts val="2300"/>
              </a:lnSpc>
              <a:spcBef>
                <a:spcPct val="20000"/>
              </a:spcBef>
              <a:spcAft>
                <a:spcPct val="0"/>
              </a:spcAft>
              <a:buClrTx/>
              <a:buSzTx/>
              <a:buFont typeface="Lucida Grande"/>
              <a:buChar char="–"/>
              <a:tabLst/>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 </a:t>
            </a:r>
            <a:r>
              <a:rPr lang="en-US" dirty="0" err="1"/>
              <a:t>Harum</a:t>
            </a:r>
            <a:r>
              <a:rPr lang="en-US" dirty="0"/>
              <a:t> quae </a:t>
            </a:r>
            <a:r>
              <a:rPr lang="en-US" dirty="0" err="1"/>
              <a:t>dendi</a:t>
            </a:r>
            <a:r>
              <a:rPr lang="en-US" dirty="0"/>
              <a:t> tem </a:t>
            </a:r>
            <a:r>
              <a:rPr lang="en-US" dirty="0" err="1"/>
              <a:t>luption</a:t>
            </a:r>
            <a:r>
              <a:rPr lang="en-US" dirty="0"/>
              <a:t> </a:t>
            </a:r>
            <a:r>
              <a:rPr lang="en-US" dirty="0" err="1"/>
              <a:t>magimet</a:t>
            </a:r>
            <a:r>
              <a:rPr lang="en-US" dirty="0"/>
              <a:t> </a:t>
            </a:r>
            <a:r>
              <a:rPr lang="en-US" dirty="0" err="1"/>
              <a:t>plaut</a:t>
            </a:r>
            <a:r>
              <a:rPr lang="en-US" dirty="0"/>
              <a:t> </a:t>
            </a:r>
            <a:r>
              <a:rPr lang="en-US" dirty="0" err="1"/>
              <a:t>voluptasit</a:t>
            </a:r>
            <a:r>
              <a:rPr lang="en-US" dirty="0"/>
              <a:t> </a:t>
            </a:r>
            <a:r>
              <a:rPr lang="en-US" dirty="0" err="1"/>
              <a:t>lorem</a:t>
            </a:r>
            <a:r>
              <a:rPr lang="en-US" dirty="0"/>
              <a:t> </a:t>
            </a:r>
            <a:r>
              <a:rPr lang="en-US" dirty="0" err="1"/>
              <a:t>ipsum</a:t>
            </a:r>
            <a:r>
              <a:rPr lang="en-US" dirty="0"/>
              <a:t> </a:t>
            </a:r>
            <a:r>
              <a:rPr lang="en-US" dirty="0" err="1"/>
              <a:t>dolore</a:t>
            </a:r>
            <a:r>
              <a:rPr lang="en-US" dirty="0"/>
              <a:t> </a:t>
            </a:r>
            <a:r>
              <a:rPr lang="en-US" dirty="0" err="1"/>
              <a:t>conesquent</a:t>
            </a:r>
            <a:r>
              <a:rPr lang="en-US" dirty="0"/>
              <a:t> </a:t>
            </a:r>
            <a:r>
              <a:rPr lang="en-US" dirty="0" err="1"/>
              <a:t>faccum</a:t>
            </a:r>
            <a:r>
              <a:rPr lang="en-US" dirty="0"/>
              <a:t> ne </a:t>
            </a:r>
            <a:r>
              <a:rPr lang="en-US" dirty="0" err="1"/>
              <a:t>asinctatis</a:t>
            </a:r>
            <a:r>
              <a:rPr lang="en-US" dirty="0"/>
              <a:t> nus.</a:t>
            </a:r>
          </a:p>
          <a:p>
            <a:pPr lvl="0"/>
            <a:endParaRPr lang="en-US" dirty="0"/>
          </a:p>
          <a:p>
            <a:pPr lvl="1"/>
            <a:r>
              <a:rPr lang="en-US" dirty="0"/>
              <a:t>Click to edit bullet styles</a:t>
            </a:r>
          </a:p>
          <a:p>
            <a:pPr lvl="1"/>
            <a:r>
              <a:rPr lang="en-US" dirty="0"/>
              <a:t>Click to edit bullet styles</a:t>
            </a:r>
          </a:p>
          <a:p>
            <a:pPr lvl="1"/>
            <a:r>
              <a:rPr lang="en-US" dirty="0"/>
              <a:t>Click to edit bullet styles</a:t>
            </a:r>
          </a:p>
        </p:txBody>
      </p:sp>
      <p:sp>
        <p:nvSpPr>
          <p:cNvPr id="6" name="Slide Number Placeholder 5"/>
          <p:cNvSpPr>
            <a:spLocks noGrp="1"/>
          </p:cNvSpPr>
          <p:nvPr>
            <p:ph type="sldNum" sz="quarter" idx="15"/>
          </p:nvPr>
        </p:nvSpPr>
        <p:spPr/>
        <p:txBody>
          <a:bodyPr/>
          <a:lstStyle>
            <a:lvl1pPr>
              <a:defRPr b="0" i="0">
                <a:latin typeface="Arial"/>
                <a:cs typeface="Arial"/>
              </a:defRPr>
            </a:lvl1pPr>
          </a:lstStyle>
          <a:p>
            <a:pPr>
              <a:defRPr/>
            </a:pPr>
            <a:fld id="{CF245C5F-138A-402B-848D-CE838DE1B240}" type="slidenum">
              <a:rPr lang="en-US" smtClean="0"/>
              <a:pPr>
                <a:defRPr/>
              </a:pPr>
              <a:t>‹#›</a:t>
            </a:fld>
            <a:endParaRPr lang="en-US" dirty="0"/>
          </a:p>
        </p:txBody>
      </p:sp>
      <p:pic>
        <p:nvPicPr>
          <p:cNvPr id="11" name="Picture 10" descr="NSPCC_Crayon_DottedLine_Medium_1.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5806" y="669787"/>
            <a:ext cx="11475789" cy="332738"/>
          </a:xfrm>
          <a:prstGeom prst="rect">
            <a:avLst/>
          </a:prstGeom>
        </p:spPr>
      </p:pic>
      <p:sp>
        <p:nvSpPr>
          <p:cNvPr id="9" name="Footer Placeholder 2"/>
          <p:cNvSpPr>
            <a:spLocks noGrp="1"/>
          </p:cNvSpPr>
          <p:nvPr>
            <p:ph type="ftr" sz="quarter" idx="4294967295"/>
          </p:nvPr>
        </p:nvSpPr>
        <p:spPr bwMode="auto">
          <a:xfrm>
            <a:off x="300568" y="6364289"/>
            <a:ext cx="10403417" cy="365125"/>
          </a:xfrm>
          <a:prstGeom prst="rect">
            <a:avLst/>
          </a:prstGeom>
          <a:noFill/>
          <a:ln>
            <a:miter lim="800000"/>
            <a:headEnd/>
            <a:tailEnd/>
          </a:ln>
        </p:spPr>
        <p:txBody>
          <a:bodyPr wrap="square" numCol="1" anchorCtr="0" compatLnSpc="1">
            <a:prstTxWarp prst="textNoShape">
              <a:avLst/>
            </a:prstTxWarp>
          </a:bodyPr>
          <a:lstStyle>
            <a:lvl1pPr>
              <a:defRPr b="0" i="0">
                <a:latin typeface="Arial"/>
                <a:cs typeface="Arial"/>
              </a:defRPr>
            </a:lvl1pPr>
          </a:lstStyle>
          <a:p>
            <a:endParaRPr lang="en-US" sz="1100" dirty="0"/>
          </a:p>
        </p:txBody>
      </p:sp>
    </p:spTree>
    <p:extLst>
      <p:ext uri="{BB962C8B-B14F-4D97-AF65-F5344CB8AC3E}">
        <p14:creationId xmlns:p14="http://schemas.microsoft.com/office/powerpoint/2010/main" val="47803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85AD-73C4-48FE-92A1-3C18E1AAAF1C}"/>
              </a:ext>
            </a:extLst>
          </p:cNvPr>
          <p:cNvSpPr>
            <a:spLocks noGrp="1"/>
          </p:cNvSpPr>
          <p:nvPr>
            <p:ph type="title"/>
          </p:nvPr>
        </p:nvSpPr>
        <p:spPr>
          <a:xfrm>
            <a:off x="282615" y="359573"/>
            <a:ext cx="10515600" cy="642928"/>
          </a:xfrm>
        </p:spPr>
        <p:txBody>
          <a:bodyPr/>
          <a:lstStyle>
            <a:lvl1pPr>
              <a:defRPr b="1" i="0">
                <a:solidFill>
                  <a:srgbClr val="018926"/>
                </a:solidFill>
                <a:latin typeface="NSPCC Headline" panose="02000000000000000000" pitchFamily="2"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60318C-A318-4113-BCC5-5294ED959C99}"/>
              </a:ext>
            </a:extLst>
          </p:cNvPr>
          <p:cNvSpPr>
            <a:spLocks noGrp="1"/>
          </p:cNvSpPr>
          <p:nvPr>
            <p:ph idx="1"/>
          </p:nvPr>
        </p:nvSpPr>
        <p:spPr/>
        <p:txBody>
          <a:bodyPr/>
          <a:lstStyle>
            <a:lvl1pPr>
              <a:defRPr>
                <a:latin typeface="NSPCC" panose="02000000000000000000" pitchFamily="2" charset="77"/>
              </a:defRPr>
            </a:lvl1pPr>
            <a:lvl2pPr>
              <a:defRPr>
                <a:latin typeface="NSPCC" panose="02000000000000000000" pitchFamily="2" charset="77"/>
              </a:defRPr>
            </a:lvl2pPr>
            <a:lvl3pPr>
              <a:defRPr>
                <a:latin typeface="NSPCC" panose="02000000000000000000" pitchFamily="2" charset="77"/>
              </a:defRPr>
            </a:lvl3pPr>
            <a:lvl4pPr>
              <a:defRPr>
                <a:latin typeface="NSPCC" panose="02000000000000000000" pitchFamily="2" charset="77"/>
              </a:defRPr>
            </a:lvl4pPr>
            <a:lvl5pPr>
              <a:defRPr>
                <a:latin typeface="NSPCC"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5F1E35-E380-4CA9-9857-30C638D61C3A}"/>
              </a:ext>
            </a:extLst>
          </p:cNvPr>
          <p:cNvSpPr>
            <a:spLocks noGrp="1"/>
          </p:cNvSpPr>
          <p:nvPr>
            <p:ph type="dt" sz="half" idx="10"/>
          </p:nvPr>
        </p:nvSpPr>
        <p:spPr>
          <a:xfrm>
            <a:off x="838200" y="6356350"/>
            <a:ext cx="2743200" cy="365125"/>
          </a:xfrm>
          <a:prstGeom prst="rect">
            <a:avLst/>
          </a:prstGeom>
        </p:spPr>
        <p:txBody>
          <a:bodyPr/>
          <a:lstStyle/>
          <a:p>
            <a:fld id="{3ACB3A85-ADED-434E-9072-7E2E20102BE8}" type="datetimeFigureOut">
              <a:rPr lang="en-GB" smtClean="0"/>
              <a:t>05/10/2023</a:t>
            </a:fld>
            <a:endParaRPr lang="en-GB"/>
          </a:p>
        </p:txBody>
      </p:sp>
      <p:sp>
        <p:nvSpPr>
          <p:cNvPr id="5" name="Footer Placeholder 4">
            <a:extLst>
              <a:ext uri="{FF2B5EF4-FFF2-40B4-BE49-F238E27FC236}">
                <a16:creationId xmlns:a16="http://schemas.microsoft.com/office/drawing/2014/main" id="{8C171EE7-41A8-499E-809F-49D9A750022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E609F52-1822-4520-AF81-1903C06A674A}"/>
              </a:ext>
            </a:extLst>
          </p:cNvPr>
          <p:cNvSpPr>
            <a:spLocks noGrp="1"/>
          </p:cNvSpPr>
          <p:nvPr>
            <p:ph type="sldNum" sz="quarter" idx="12"/>
          </p:nvPr>
        </p:nvSpPr>
        <p:spPr>
          <a:xfrm>
            <a:off x="8610600" y="6356350"/>
            <a:ext cx="2743200" cy="365125"/>
          </a:xfrm>
          <a:prstGeom prst="rect">
            <a:avLst/>
          </a:prstGeom>
        </p:spPr>
        <p:txBody>
          <a:bodyPr/>
          <a:lstStyle/>
          <a:p>
            <a:fld id="{E67C8AD7-A735-4943-BEF8-F6F96268D203}" type="slidenum">
              <a:rPr lang="en-GB" smtClean="0"/>
              <a:t>‹#›</a:t>
            </a:fld>
            <a:endParaRPr lang="en-GB"/>
          </a:p>
        </p:txBody>
      </p:sp>
    </p:spTree>
    <p:extLst>
      <p:ext uri="{BB962C8B-B14F-4D97-AF65-F5344CB8AC3E}">
        <p14:creationId xmlns:p14="http://schemas.microsoft.com/office/powerpoint/2010/main" val="345042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B6FA8-E43E-45AA-A0E0-1D127D97BE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C4F614-1F45-4898-996E-0C91A56957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260F54-E94B-40D8-A10C-7D1198B5C8BC}"/>
              </a:ext>
            </a:extLst>
          </p:cNvPr>
          <p:cNvSpPr>
            <a:spLocks noGrp="1"/>
          </p:cNvSpPr>
          <p:nvPr>
            <p:ph type="dt" sz="half" idx="10"/>
          </p:nvPr>
        </p:nvSpPr>
        <p:spPr>
          <a:xfrm>
            <a:off x="838200" y="6356350"/>
            <a:ext cx="2743200" cy="365125"/>
          </a:xfrm>
          <a:prstGeom prst="rect">
            <a:avLst/>
          </a:prstGeom>
        </p:spPr>
        <p:txBody>
          <a:bodyPr/>
          <a:lstStyle/>
          <a:p>
            <a:fld id="{3ACB3A85-ADED-434E-9072-7E2E20102BE8}" type="datetimeFigureOut">
              <a:rPr lang="en-GB" smtClean="0"/>
              <a:t>05/10/2023</a:t>
            </a:fld>
            <a:endParaRPr lang="en-GB"/>
          </a:p>
        </p:txBody>
      </p:sp>
      <p:sp>
        <p:nvSpPr>
          <p:cNvPr id="5" name="Footer Placeholder 4">
            <a:extLst>
              <a:ext uri="{FF2B5EF4-FFF2-40B4-BE49-F238E27FC236}">
                <a16:creationId xmlns:a16="http://schemas.microsoft.com/office/drawing/2014/main" id="{AFCF68DF-B55B-4EB3-9107-77C76385257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88FAD28-46A4-450D-ACC0-330B07088FFE}"/>
              </a:ext>
            </a:extLst>
          </p:cNvPr>
          <p:cNvSpPr>
            <a:spLocks noGrp="1"/>
          </p:cNvSpPr>
          <p:nvPr>
            <p:ph type="sldNum" sz="quarter" idx="12"/>
          </p:nvPr>
        </p:nvSpPr>
        <p:spPr>
          <a:xfrm>
            <a:off x="8610600" y="6356350"/>
            <a:ext cx="2743200" cy="365125"/>
          </a:xfrm>
          <a:prstGeom prst="rect">
            <a:avLst/>
          </a:prstGeom>
        </p:spPr>
        <p:txBody>
          <a:bodyPr/>
          <a:lstStyle/>
          <a:p>
            <a:fld id="{E67C8AD7-A735-4943-BEF8-F6F96268D203}" type="slidenum">
              <a:rPr lang="en-GB" smtClean="0"/>
              <a:t>‹#›</a:t>
            </a:fld>
            <a:endParaRPr lang="en-GB"/>
          </a:p>
        </p:txBody>
      </p:sp>
    </p:spTree>
    <p:extLst>
      <p:ext uri="{BB962C8B-B14F-4D97-AF65-F5344CB8AC3E}">
        <p14:creationId xmlns:p14="http://schemas.microsoft.com/office/powerpoint/2010/main" val="835322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3CE4-6B7C-4179-9D51-C17EA4E497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4039C9-5A50-4362-807A-1622917FB9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1501EA-B5A6-4588-BE60-FB2B3A1697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2053786-1DD9-4A03-B717-955B41EFA9B1}"/>
              </a:ext>
            </a:extLst>
          </p:cNvPr>
          <p:cNvSpPr>
            <a:spLocks noGrp="1"/>
          </p:cNvSpPr>
          <p:nvPr>
            <p:ph type="dt" sz="half" idx="10"/>
          </p:nvPr>
        </p:nvSpPr>
        <p:spPr>
          <a:xfrm>
            <a:off x="838200" y="6356350"/>
            <a:ext cx="2743200" cy="365125"/>
          </a:xfrm>
          <a:prstGeom prst="rect">
            <a:avLst/>
          </a:prstGeom>
        </p:spPr>
        <p:txBody>
          <a:bodyPr/>
          <a:lstStyle/>
          <a:p>
            <a:fld id="{3ACB3A85-ADED-434E-9072-7E2E20102BE8}" type="datetimeFigureOut">
              <a:rPr lang="en-GB" smtClean="0"/>
              <a:t>05/10/2023</a:t>
            </a:fld>
            <a:endParaRPr lang="en-GB"/>
          </a:p>
        </p:txBody>
      </p:sp>
      <p:sp>
        <p:nvSpPr>
          <p:cNvPr id="6" name="Footer Placeholder 5">
            <a:extLst>
              <a:ext uri="{FF2B5EF4-FFF2-40B4-BE49-F238E27FC236}">
                <a16:creationId xmlns:a16="http://schemas.microsoft.com/office/drawing/2014/main" id="{5BC9EC2D-64A2-4FC0-B3D6-ACE80633679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8606CC5-3292-496B-9EA6-EBF03EAE8E0C}"/>
              </a:ext>
            </a:extLst>
          </p:cNvPr>
          <p:cNvSpPr>
            <a:spLocks noGrp="1"/>
          </p:cNvSpPr>
          <p:nvPr>
            <p:ph type="sldNum" sz="quarter" idx="12"/>
          </p:nvPr>
        </p:nvSpPr>
        <p:spPr>
          <a:xfrm>
            <a:off x="8610600" y="6356350"/>
            <a:ext cx="2743200" cy="365125"/>
          </a:xfrm>
          <a:prstGeom prst="rect">
            <a:avLst/>
          </a:prstGeom>
        </p:spPr>
        <p:txBody>
          <a:bodyPr/>
          <a:lstStyle/>
          <a:p>
            <a:fld id="{E67C8AD7-A735-4943-BEF8-F6F96268D203}" type="slidenum">
              <a:rPr lang="en-GB" smtClean="0"/>
              <a:t>‹#›</a:t>
            </a:fld>
            <a:endParaRPr lang="en-GB"/>
          </a:p>
        </p:txBody>
      </p:sp>
    </p:spTree>
    <p:extLst>
      <p:ext uri="{BB962C8B-B14F-4D97-AF65-F5344CB8AC3E}">
        <p14:creationId xmlns:p14="http://schemas.microsoft.com/office/powerpoint/2010/main" val="894665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14BEE-A24E-43B1-8A2B-4B01331373E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9AD6E6-E4CC-4777-BD69-0F34794A70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6F48AE-7CA4-4142-9ADA-98BC85B517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28655F1-6A5B-44B4-B620-500D841ECA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D04907-2B80-4081-8263-9579BD151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A83E28F-CD4F-49ED-B687-5D05D109C700}"/>
              </a:ext>
            </a:extLst>
          </p:cNvPr>
          <p:cNvSpPr>
            <a:spLocks noGrp="1"/>
          </p:cNvSpPr>
          <p:nvPr>
            <p:ph type="dt" sz="half" idx="10"/>
          </p:nvPr>
        </p:nvSpPr>
        <p:spPr>
          <a:xfrm>
            <a:off x="838200" y="6356350"/>
            <a:ext cx="2743200" cy="365125"/>
          </a:xfrm>
          <a:prstGeom prst="rect">
            <a:avLst/>
          </a:prstGeom>
        </p:spPr>
        <p:txBody>
          <a:bodyPr/>
          <a:lstStyle/>
          <a:p>
            <a:fld id="{3ACB3A85-ADED-434E-9072-7E2E20102BE8}" type="datetimeFigureOut">
              <a:rPr lang="en-GB" smtClean="0"/>
              <a:t>05/10/2023</a:t>
            </a:fld>
            <a:endParaRPr lang="en-GB"/>
          </a:p>
        </p:txBody>
      </p:sp>
      <p:sp>
        <p:nvSpPr>
          <p:cNvPr id="8" name="Footer Placeholder 7">
            <a:extLst>
              <a:ext uri="{FF2B5EF4-FFF2-40B4-BE49-F238E27FC236}">
                <a16:creationId xmlns:a16="http://schemas.microsoft.com/office/drawing/2014/main" id="{9A0BF265-3DAA-4FC5-AC03-BEBE6699B29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920F2DF7-D853-4E62-A01A-8A831681E9E2}"/>
              </a:ext>
            </a:extLst>
          </p:cNvPr>
          <p:cNvSpPr>
            <a:spLocks noGrp="1"/>
          </p:cNvSpPr>
          <p:nvPr>
            <p:ph type="sldNum" sz="quarter" idx="12"/>
          </p:nvPr>
        </p:nvSpPr>
        <p:spPr>
          <a:xfrm>
            <a:off x="8610600" y="6356350"/>
            <a:ext cx="2743200" cy="365125"/>
          </a:xfrm>
          <a:prstGeom prst="rect">
            <a:avLst/>
          </a:prstGeom>
        </p:spPr>
        <p:txBody>
          <a:bodyPr/>
          <a:lstStyle/>
          <a:p>
            <a:fld id="{E67C8AD7-A735-4943-BEF8-F6F96268D203}" type="slidenum">
              <a:rPr lang="en-GB" smtClean="0"/>
              <a:t>‹#›</a:t>
            </a:fld>
            <a:endParaRPr lang="en-GB"/>
          </a:p>
        </p:txBody>
      </p:sp>
    </p:spTree>
    <p:extLst>
      <p:ext uri="{BB962C8B-B14F-4D97-AF65-F5344CB8AC3E}">
        <p14:creationId xmlns:p14="http://schemas.microsoft.com/office/powerpoint/2010/main" val="3908699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0C737-72DF-4743-A72F-0F2FFC8B63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841FE6-5661-41E0-AA20-F286DF930213}"/>
              </a:ext>
            </a:extLst>
          </p:cNvPr>
          <p:cNvSpPr>
            <a:spLocks noGrp="1"/>
          </p:cNvSpPr>
          <p:nvPr>
            <p:ph type="dt" sz="half" idx="10"/>
          </p:nvPr>
        </p:nvSpPr>
        <p:spPr>
          <a:xfrm>
            <a:off x="838200" y="6356350"/>
            <a:ext cx="2743200" cy="365125"/>
          </a:xfrm>
          <a:prstGeom prst="rect">
            <a:avLst/>
          </a:prstGeom>
        </p:spPr>
        <p:txBody>
          <a:bodyPr/>
          <a:lstStyle/>
          <a:p>
            <a:fld id="{3ACB3A85-ADED-434E-9072-7E2E20102BE8}" type="datetimeFigureOut">
              <a:rPr lang="en-GB" smtClean="0"/>
              <a:t>05/10/2023</a:t>
            </a:fld>
            <a:endParaRPr lang="en-GB"/>
          </a:p>
        </p:txBody>
      </p:sp>
      <p:sp>
        <p:nvSpPr>
          <p:cNvPr id="4" name="Footer Placeholder 3">
            <a:extLst>
              <a:ext uri="{FF2B5EF4-FFF2-40B4-BE49-F238E27FC236}">
                <a16:creationId xmlns:a16="http://schemas.microsoft.com/office/drawing/2014/main" id="{0F5649B2-E390-4ADB-BB06-03D87ADBFC8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649B48CE-0E9C-482B-9446-24D81B84A050}"/>
              </a:ext>
            </a:extLst>
          </p:cNvPr>
          <p:cNvSpPr>
            <a:spLocks noGrp="1"/>
          </p:cNvSpPr>
          <p:nvPr>
            <p:ph type="sldNum" sz="quarter" idx="12"/>
          </p:nvPr>
        </p:nvSpPr>
        <p:spPr>
          <a:xfrm>
            <a:off x="8610600" y="6356350"/>
            <a:ext cx="2743200" cy="365125"/>
          </a:xfrm>
          <a:prstGeom prst="rect">
            <a:avLst/>
          </a:prstGeom>
        </p:spPr>
        <p:txBody>
          <a:bodyPr/>
          <a:lstStyle/>
          <a:p>
            <a:fld id="{E67C8AD7-A735-4943-BEF8-F6F96268D203}" type="slidenum">
              <a:rPr lang="en-GB" smtClean="0"/>
              <a:t>‹#›</a:t>
            </a:fld>
            <a:endParaRPr lang="en-GB"/>
          </a:p>
        </p:txBody>
      </p:sp>
    </p:spTree>
    <p:extLst>
      <p:ext uri="{BB962C8B-B14F-4D97-AF65-F5344CB8AC3E}">
        <p14:creationId xmlns:p14="http://schemas.microsoft.com/office/powerpoint/2010/main" val="3681331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FDCE3-07AE-4299-9B72-5CDE919367DF}"/>
              </a:ext>
            </a:extLst>
          </p:cNvPr>
          <p:cNvSpPr>
            <a:spLocks noGrp="1"/>
          </p:cNvSpPr>
          <p:nvPr>
            <p:ph type="dt" sz="half" idx="10"/>
          </p:nvPr>
        </p:nvSpPr>
        <p:spPr>
          <a:xfrm>
            <a:off x="838200" y="6356350"/>
            <a:ext cx="2743200" cy="365125"/>
          </a:xfrm>
          <a:prstGeom prst="rect">
            <a:avLst/>
          </a:prstGeom>
        </p:spPr>
        <p:txBody>
          <a:bodyPr/>
          <a:lstStyle/>
          <a:p>
            <a:fld id="{3ACB3A85-ADED-434E-9072-7E2E20102BE8}" type="datetimeFigureOut">
              <a:rPr lang="en-GB" smtClean="0"/>
              <a:t>05/10/2023</a:t>
            </a:fld>
            <a:endParaRPr lang="en-GB"/>
          </a:p>
        </p:txBody>
      </p:sp>
      <p:sp>
        <p:nvSpPr>
          <p:cNvPr id="3" name="Footer Placeholder 2">
            <a:extLst>
              <a:ext uri="{FF2B5EF4-FFF2-40B4-BE49-F238E27FC236}">
                <a16:creationId xmlns:a16="http://schemas.microsoft.com/office/drawing/2014/main" id="{76C691CC-AF51-4C59-9C02-CD52C21C130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F588C46F-57CA-45B3-9C27-CC576C68D4D2}"/>
              </a:ext>
            </a:extLst>
          </p:cNvPr>
          <p:cNvSpPr>
            <a:spLocks noGrp="1"/>
          </p:cNvSpPr>
          <p:nvPr>
            <p:ph type="sldNum" sz="quarter" idx="12"/>
          </p:nvPr>
        </p:nvSpPr>
        <p:spPr>
          <a:xfrm>
            <a:off x="8610600" y="6356350"/>
            <a:ext cx="2743200" cy="365125"/>
          </a:xfrm>
          <a:prstGeom prst="rect">
            <a:avLst/>
          </a:prstGeom>
        </p:spPr>
        <p:txBody>
          <a:bodyPr/>
          <a:lstStyle/>
          <a:p>
            <a:fld id="{E67C8AD7-A735-4943-BEF8-F6F96268D203}" type="slidenum">
              <a:rPr lang="en-GB" smtClean="0"/>
              <a:t>‹#›</a:t>
            </a:fld>
            <a:endParaRPr lang="en-GB"/>
          </a:p>
        </p:txBody>
      </p:sp>
    </p:spTree>
    <p:extLst>
      <p:ext uri="{BB962C8B-B14F-4D97-AF65-F5344CB8AC3E}">
        <p14:creationId xmlns:p14="http://schemas.microsoft.com/office/powerpoint/2010/main" val="3200528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0E72E-A707-4E51-AAFB-BD78B7446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A7BD068-23A5-47AE-A234-D755169E50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52DCFA3-6A50-44AA-B38A-10DF4699C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6FE05C-8BB9-4555-9887-CB4F4B0715D1}"/>
              </a:ext>
            </a:extLst>
          </p:cNvPr>
          <p:cNvSpPr>
            <a:spLocks noGrp="1"/>
          </p:cNvSpPr>
          <p:nvPr>
            <p:ph type="dt" sz="half" idx="10"/>
          </p:nvPr>
        </p:nvSpPr>
        <p:spPr>
          <a:xfrm>
            <a:off x="838200" y="6356350"/>
            <a:ext cx="2743200" cy="365125"/>
          </a:xfrm>
          <a:prstGeom prst="rect">
            <a:avLst/>
          </a:prstGeom>
        </p:spPr>
        <p:txBody>
          <a:bodyPr/>
          <a:lstStyle/>
          <a:p>
            <a:fld id="{3ACB3A85-ADED-434E-9072-7E2E20102BE8}" type="datetimeFigureOut">
              <a:rPr lang="en-GB" smtClean="0"/>
              <a:t>05/10/2023</a:t>
            </a:fld>
            <a:endParaRPr lang="en-GB"/>
          </a:p>
        </p:txBody>
      </p:sp>
      <p:sp>
        <p:nvSpPr>
          <p:cNvPr id="6" name="Footer Placeholder 5">
            <a:extLst>
              <a:ext uri="{FF2B5EF4-FFF2-40B4-BE49-F238E27FC236}">
                <a16:creationId xmlns:a16="http://schemas.microsoft.com/office/drawing/2014/main" id="{FC9F9D7E-9274-4319-AF8C-A4D01FF1172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2519126-E138-477C-823B-B76A8364B98C}"/>
              </a:ext>
            </a:extLst>
          </p:cNvPr>
          <p:cNvSpPr>
            <a:spLocks noGrp="1"/>
          </p:cNvSpPr>
          <p:nvPr>
            <p:ph type="sldNum" sz="quarter" idx="12"/>
          </p:nvPr>
        </p:nvSpPr>
        <p:spPr>
          <a:xfrm>
            <a:off x="8610600" y="6356350"/>
            <a:ext cx="2743200" cy="365125"/>
          </a:xfrm>
          <a:prstGeom prst="rect">
            <a:avLst/>
          </a:prstGeom>
        </p:spPr>
        <p:txBody>
          <a:bodyPr/>
          <a:lstStyle/>
          <a:p>
            <a:fld id="{E67C8AD7-A735-4943-BEF8-F6F96268D203}" type="slidenum">
              <a:rPr lang="en-GB" smtClean="0"/>
              <a:t>‹#›</a:t>
            </a:fld>
            <a:endParaRPr lang="en-GB"/>
          </a:p>
        </p:txBody>
      </p:sp>
    </p:spTree>
    <p:extLst>
      <p:ext uri="{BB962C8B-B14F-4D97-AF65-F5344CB8AC3E}">
        <p14:creationId xmlns:p14="http://schemas.microsoft.com/office/powerpoint/2010/main" val="3490577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E429-6CD4-4AA6-9D68-E67BD0817C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ACE791-770E-411F-BB8E-57851E61D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311F075-8971-41AA-98D7-4767BC322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A3F8F-2FCC-4E4F-BCCD-E3E9BEAE61E0}"/>
              </a:ext>
            </a:extLst>
          </p:cNvPr>
          <p:cNvSpPr>
            <a:spLocks noGrp="1"/>
          </p:cNvSpPr>
          <p:nvPr>
            <p:ph type="dt" sz="half" idx="10"/>
          </p:nvPr>
        </p:nvSpPr>
        <p:spPr>
          <a:xfrm>
            <a:off x="838200" y="6356350"/>
            <a:ext cx="2743200" cy="365125"/>
          </a:xfrm>
          <a:prstGeom prst="rect">
            <a:avLst/>
          </a:prstGeom>
        </p:spPr>
        <p:txBody>
          <a:bodyPr/>
          <a:lstStyle/>
          <a:p>
            <a:fld id="{3ACB3A85-ADED-434E-9072-7E2E20102BE8}" type="datetimeFigureOut">
              <a:rPr lang="en-GB" smtClean="0"/>
              <a:t>05/10/2023</a:t>
            </a:fld>
            <a:endParaRPr lang="en-GB"/>
          </a:p>
        </p:txBody>
      </p:sp>
      <p:sp>
        <p:nvSpPr>
          <p:cNvPr id="6" name="Footer Placeholder 5">
            <a:extLst>
              <a:ext uri="{FF2B5EF4-FFF2-40B4-BE49-F238E27FC236}">
                <a16:creationId xmlns:a16="http://schemas.microsoft.com/office/drawing/2014/main" id="{CCCC3FC5-1BFC-4074-A0DE-50DF8070711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E6807EB-E655-4018-96B8-2C841FF439F6}"/>
              </a:ext>
            </a:extLst>
          </p:cNvPr>
          <p:cNvSpPr>
            <a:spLocks noGrp="1"/>
          </p:cNvSpPr>
          <p:nvPr>
            <p:ph type="sldNum" sz="quarter" idx="12"/>
          </p:nvPr>
        </p:nvSpPr>
        <p:spPr>
          <a:xfrm>
            <a:off x="8610600" y="6356350"/>
            <a:ext cx="2743200" cy="365125"/>
          </a:xfrm>
          <a:prstGeom prst="rect">
            <a:avLst/>
          </a:prstGeom>
        </p:spPr>
        <p:txBody>
          <a:bodyPr/>
          <a:lstStyle/>
          <a:p>
            <a:fld id="{E67C8AD7-A735-4943-BEF8-F6F96268D203}" type="slidenum">
              <a:rPr lang="en-GB" smtClean="0"/>
              <a:t>‹#›</a:t>
            </a:fld>
            <a:endParaRPr lang="en-GB"/>
          </a:p>
        </p:txBody>
      </p:sp>
    </p:spTree>
    <p:extLst>
      <p:ext uri="{BB962C8B-B14F-4D97-AF65-F5344CB8AC3E}">
        <p14:creationId xmlns:p14="http://schemas.microsoft.com/office/powerpoint/2010/main" val="307530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1D36A6-AE3F-499C-9D9C-7C82A976190F}"/>
              </a:ext>
            </a:extLst>
          </p:cNvPr>
          <p:cNvSpPr>
            <a:spLocks noGrp="1"/>
          </p:cNvSpPr>
          <p:nvPr>
            <p:ph type="title"/>
          </p:nvPr>
        </p:nvSpPr>
        <p:spPr>
          <a:xfrm>
            <a:off x="271041" y="360101"/>
            <a:ext cx="9347522" cy="6418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584E0B-2E7F-43E0-B106-507F5F931A5B}"/>
              </a:ext>
            </a:extLst>
          </p:cNvPr>
          <p:cNvSpPr>
            <a:spLocks noGrp="1"/>
          </p:cNvSpPr>
          <p:nvPr>
            <p:ph type="body" idx="1"/>
          </p:nvPr>
        </p:nvSpPr>
        <p:spPr>
          <a:xfrm>
            <a:off x="271041" y="150349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19240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b="1" i="0" kern="1200">
          <a:solidFill>
            <a:srgbClr val="018926"/>
          </a:solidFill>
          <a:latin typeface="NSPCC Headline"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SPCC"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SPCC"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SPCC"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SPCC"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SPCC"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7.jpeg"/><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40.emf"/><Relationship Id="rId4" Type="http://schemas.openxmlformats.org/officeDocument/2006/relationships/image" Target="../media/image25.emf"/><Relationship Id="rId9" Type="http://schemas.openxmlformats.org/officeDocument/2006/relationships/image" Target="../media/image39.emf"/></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emf"/><Relationship Id="rId11" Type="http://schemas.openxmlformats.org/officeDocument/2006/relationships/image" Target="../media/image50.jpeg"/><Relationship Id="rId5" Type="http://schemas.openxmlformats.org/officeDocument/2006/relationships/image" Target="../media/image45.jpeg"/><Relationship Id="rId10" Type="http://schemas.openxmlformats.org/officeDocument/2006/relationships/image" Target="../media/image49.jpeg"/><Relationship Id="rId4" Type="http://schemas.openxmlformats.org/officeDocument/2006/relationships/image" Target="../media/image44.jpeg"/><Relationship Id="rId9" Type="http://schemas.openxmlformats.org/officeDocument/2006/relationships/image" Target="../media/image48.jpe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3.emf"/><Relationship Id="rId5" Type="http://schemas.openxmlformats.org/officeDocument/2006/relationships/image" Target="../media/image32.jpe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1D943A-566A-ACAB-0BA8-32138B892884}"/>
              </a:ext>
            </a:extLst>
          </p:cNvPr>
          <p:cNvPicPr>
            <a:picLocks noChangeAspect="1"/>
          </p:cNvPicPr>
          <p:nvPr/>
        </p:nvPicPr>
        <p:blipFill>
          <a:blip r:embed="rId2">
            <a:extLst>
              <a:ext uri="{28A0092B-C50C-407E-A947-70E740481C1C}">
                <a14:useLocalDpi xmlns:a14="http://schemas.microsoft.com/office/drawing/2010/main" val="0"/>
              </a:ext>
            </a:extLst>
          </a:blip>
          <a:srcRect t="7404" b="7404"/>
          <a:stretch/>
        </p:blipFill>
        <p:spPr>
          <a:xfrm>
            <a:off x="0" y="-64150"/>
            <a:ext cx="12226344" cy="6922150"/>
          </a:xfrm>
          <a:prstGeom prst="rect">
            <a:avLst/>
          </a:prstGeom>
        </p:spPr>
      </p:pic>
      <p:sp>
        <p:nvSpPr>
          <p:cNvPr id="2" name="Rectangle 1">
            <a:extLst>
              <a:ext uri="{FF2B5EF4-FFF2-40B4-BE49-F238E27FC236}">
                <a16:creationId xmlns:a16="http://schemas.microsoft.com/office/drawing/2014/main" id="{B109F2F4-F6E7-8257-F87B-950FB03F59F6}"/>
              </a:ext>
            </a:extLst>
          </p:cNvPr>
          <p:cNvSpPr/>
          <p:nvPr/>
        </p:nvSpPr>
        <p:spPr>
          <a:xfrm>
            <a:off x="4562270" y="1367016"/>
            <a:ext cx="7467600" cy="2756453"/>
          </a:xfrm>
          <a:prstGeom prst="rect">
            <a:avLst/>
          </a:prstGeom>
          <a:solidFill>
            <a:srgbClr val="018926">
              <a:alpha val="799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5B7D8F-B8B9-BD80-ED64-DDD4B4C5B16A}"/>
              </a:ext>
            </a:extLst>
          </p:cNvPr>
          <p:cNvSpPr txBox="1"/>
          <p:nvPr/>
        </p:nvSpPr>
        <p:spPr>
          <a:xfrm>
            <a:off x="6503045" y="3270381"/>
            <a:ext cx="5242989" cy="400110"/>
          </a:xfrm>
          <a:prstGeom prst="rect">
            <a:avLst/>
          </a:prstGeom>
          <a:noFill/>
        </p:spPr>
        <p:txBody>
          <a:bodyPr wrap="square" rtlCol="0">
            <a:spAutoFit/>
          </a:bodyPr>
          <a:lstStyle/>
          <a:p>
            <a:pPr algn="ctr"/>
            <a:r>
              <a:rPr lang="en-GB" sz="2000" b="1" dirty="0">
                <a:effectLst/>
                <a:latin typeface="NSPCC Semibold" panose="02000000000000000000" pitchFamily="2" charset="77"/>
              </a:rPr>
              <a:t>Achieving more, together.</a:t>
            </a:r>
          </a:p>
        </p:txBody>
      </p:sp>
      <p:pic>
        <p:nvPicPr>
          <p:cNvPr id="6" name="Picture 5" descr="A picture containing person&#10;&#10;Description automatically generated">
            <a:extLst>
              <a:ext uri="{FF2B5EF4-FFF2-40B4-BE49-F238E27FC236}">
                <a16:creationId xmlns:a16="http://schemas.microsoft.com/office/drawing/2014/main" id="{23784407-9B2A-D6EF-AD19-FCF545C5B541}"/>
              </a:ext>
            </a:extLst>
          </p:cNvPr>
          <p:cNvPicPr>
            <a:picLocks noChangeAspect="1"/>
          </p:cNvPicPr>
          <p:nvPr/>
        </p:nvPicPr>
        <p:blipFill rotWithShape="1">
          <a:blip r:embed="rId3">
            <a:extLst>
              <a:ext uri="{28A0092B-C50C-407E-A947-70E740481C1C}">
                <a14:useLocalDpi xmlns:a14="http://schemas.microsoft.com/office/drawing/2010/main" val="0"/>
              </a:ext>
            </a:extLst>
          </a:blip>
          <a:srcRect l="11573" t="10156" r="37221" b="7520"/>
          <a:stretch/>
        </p:blipFill>
        <p:spPr>
          <a:xfrm>
            <a:off x="1322962" y="-64150"/>
            <a:ext cx="6478616" cy="6922150"/>
          </a:xfrm>
          <a:prstGeom prst="rect">
            <a:avLst/>
          </a:prstGeom>
        </p:spPr>
      </p:pic>
      <p:pic>
        <p:nvPicPr>
          <p:cNvPr id="16" name="Picture 15" descr="A green rectangular sign with white text&#10;&#10;Description automatically generated">
            <a:extLst>
              <a:ext uri="{FF2B5EF4-FFF2-40B4-BE49-F238E27FC236}">
                <a16:creationId xmlns:a16="http://schemas.microsoft.com/office/drawing/2014/main" id="{71B70496-BE9A-4DC9-A212-EF0B3A352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9976" y="1765187"/>
            <a:ext cx="1431672" cy="1431672"/>
          </a:xfrm>
          <a:prstGeom prst="rect">
            <a:avLst/>
          </a:prstGeom>
        </p:spPr>
      </p:pic>
      <p:cxnSp>
        <p:nvCxnSpPr>
          <p:cNvPr id="18" name="Straight Connector 17">
            <a:extLst>
              <a:ext uri="{FF2B5EF4-FFF2-40B4-BE49-F238E27FC236}">
                <a16:creationId xmlns:a16="http://schemas.microsoft.com/office/drawing/2014/main" id="{E36486FC-67F0-4A0B-A41B-AF59C1E04571}"/>
              </a:ext>
            </a:extLst>
          </p:cNvPr>
          <p:cNvCxnSpPr>
            <a:cxnSpLocks/>
          </p:cNvCxnSpPr>
          <p:nvPr/>
        </p:nvCxnSpPr>
        <p:spPr>
          <a:xfrm flipH="1">
            <a:off x="9127408" y="1771468"/>
            <a:ext cx="9160" cy="1425391"/>
          </a:xfrm>
          <a:prstGeom prst="line">
            <a:avLst/>
          </a:prstGeom>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8FA545D1-E85A-4969-A637-20836DBCE6FE}"/>
              </a:ext>
            </a:extLst>
          </p:cNvPr>
          <p:cNvPicPr>
            <a:picLocks noChangeAspect="1"/>
          </p:cNvPicPr>
          <p:nvPr/>
        </p:nvPicPr>
        <p:blipFill rotWithShape="1">
          <a:blip r:embed="rId5"/>
          <a:srcRect l="15731" t="39722" r="13119" b="38195"/>
          <a:stretch/>
        </p:blipFill>
        <p:spPr>
          <a:xfrm>
            <a:off x="9196238" y="2080383"/>
            <a:ext cx="2773961" cy="801279"/>
          </a:xfrm>
          <a:prstGeom prst="rect">
            <a:avLst/>
          </a:prstGeom>
        </p:spPr>
      </p:pic>
    </p:spTree>
    <p:extLst>
      <p:ext uri="{BB962C8B-B14F-4D97-AF65-F5344CB8AC3E}">
        <p14:creationId xmlns:p14="http://schemas.microsoft.com/office/powerpoint/2010/main" val="1353249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A84A8A6-3B29-DC6A-FF36-CD956B6E697A}"/>
              </a:ext>
            </a:extLst>
          </p:cNvPr>
          <p:cNvSpPr/>
          <p:nvPr/>
        </p:nvSpPr>
        <p:spPr>
          <a:xfrm>
            <a:off x="796348" y="3074354"/>
            <a:ext cx="10599304" cy="31010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12" name="Rectangle 11">
            <a:extLst>
              <a:ext uri="{FF2B5EF4-FFF2-40B4-BE49-F238E27FC236}">
                <a16:creationId xmlns:a16="http://schemas.microsoft.com/office/drawing/2014/main" id="{AD0BA8B5-97D9-AC5A-3798-F22CEE5A5EB6}"/>
              </a:ext>
            </a:extLst>
          </p:cNvPr>
          <p:cNvSpPr/>
          <p:nvPr/>
        </p:nvSpPr>
        <p:spPr>
          <a:xfrm>
            <a:off x="796348" y="1528463"/>
            <a:ext cx="10599304" cy="1161846"/>
          </a:xfrm>
          <a:prstGeom prst="rect">
            <a:avLst/>
          </a:pr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13" name="TextBox 12">
            <a:extLst>
              <a:ext uri="{FF2B5EF4-FFF2-40B4-BE49-F238E27FC236}">
                <a16:creationId xmlns:a16="http://schemas.microsoft.com/office/drawing/2014/main" id="{5833B257-EB61-FF6C-8FCF-5E137C238349}"/>
              </a:ext>
            </a:extLst>
          </p:cNvPr>
          <p:cNvSpPr txBox="1"/>
          <p:nvPr/>
        </p:nvSpPr>
        <p:spPr>
          <a:xfrm>
            <a:off x="6096000" y="5329537"/>
            <a:ext cx="5071887" cy="541381"/>
          </a:xfrm>
          <a:prstGeom prst="rect">
            <a:avLst/>
          </a:prstGeom>
          <a:solidFill>
            <a:srgbClr val="018925"/>
          </a:solid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ctr"/>
            <a:r>
              <a:rPr lang="en-GB" sz="1577" b="1">
                <a:solidFill>
                  <a:schemeClr val="bg1"/>
                </a:solidFill>
                <a:latin typeface="NSPCC" panose="02000000000000000000" pitchFamily="2" charset="77"/>
                <a:ea typeface="Verdana"/>
                <a:cs typeface="Segoe UI"/>
              </a:rPr>
              <a:t>Today, you have a chance to make an amazing difference in children's lives in the UK.</a:t>
            </a:r>
            <a:endParaRPr lang="en-US" sz="1577" b="1">
              <a:solidFill>
                <a:schemeClr val="bg1"/>
              </a:solidFill>
              <a:latin typeface="NSPCC" panose="02000000000000000000" pitchFamily="2" charset="77"/>
              <a:ea typeface="Verdana"/>
              <a:cs typeface="Calibri"/>
            </a:endParaRPr>
          </a:p>
        </p:txBody>
      </p:sp>
      <p:sp>
        <p:nvSpPr>
          <p:cNvPr id="2" name="object 2"/>
          <p:cNvSpPr txBox="1">
            <a:spLocks noGrp="1"/>
          </p:cNvSpPr>
          <p:nvPr>
            <p:ph type="title"/>
          </p:nvPr>
        </p:nvSpPr>
        <p:spPr>
          <a:xfrm>
            <a:off x="85444" y="296851"/>
            <a:ext cx="11946400" cy="932751"/>
          </a:xfrm>
          <a:prstGeom prst="rect">
            <a:avLst/>
          </a:prstGeom>
        </p:spPr>
        <p:txBody>
          <a:bodyPr vert="horz" wrap="square" lIns="0" tIns="60066" rIns="0" bIns="0" rtlCol="0" anchor="t">
            <a:spAutoFit/>
          </a:bodyPr>
          <a:lstStyle/>
          <a:p>
            <a:pPr marL="7316" marR="3081" algn="ctr">
              <a:lnSpc>
                <a:spcPts val="3547"/>
              </a:lnSpc>
              <a:spcBef>
                <a:spcPts val="473"/>
              </a:spcBef>
            </a:pPr>
            <a:r>
              <a:rPr lang="en-GB" sz="2500" dirty="0">
                <a:solidFill>
                  <a:schemeClr val="tx1"/>
                </a:solidFill>
                <a:ea typeface="Tahoma"/>
                <a:cs typeface="Tahoma"/>
              </a:rPr>
              <a:t>JMK Solicitors</a:t>
            </a:r>
            <a:r>
              <a:rPr lang="en-GB" sz="2500" dirty="0">
                <a:solidFill>
                  <a:srgbClr val="018925"/>
                </a:solidFill>
                <a:ea typeface="Tahoma"/>
                <a:cs typeface="Tahoma"/>
              </a:rPr>
              <a:t>, please choose NSPCC as your next charity partner. </a:t>
            </a:r>
            <a:br>
              <a:rPr lang="en-GB" sz="2500" dirty="0">
                <a:solidFill>
                  <a:srgbClr val="018925"/>
                </a:solidFill>
                <a:ea typeface="Tahoma"/>
                <a:cs typeface="Tahoma"/>
              </a:rPr>
            </a:br>
            <a:r>
              <a:rPr lang="en-GB" sz="2500" dirty="0">
                <a:solidFill>
                  <a:srgbClr val="018925"/>
                </a:solidFill>
                <a:ea typeface="Tahoma"/>
                <a:cs typeface="Tahoma"/>
              </a:rPr>
              <a:t>Help us be here for every child.</a:t>
            </a:r>
          </a:p>
        </p:txBody>
      </p:sp>
      <p:sp>
        <p:nvSpPr>
          <p:cNvPr id="5" name="object 5"/>
          <p:cNvSpPr txBox="1"/>
          <p:nvPr/>
        </p:nvSpPr>
        <p:spPr>
          <a:xfrm>
            <a:off x="8770063" y="3389351"/>
            <a:ext cx="2508340" cy="1055082"/>
          </a:xfrm>
          <a:prstGeom prst="rect">
            <a:avLst/>
          </a:prstGeom>
        </p:spPr>
        <p:txBody>
          <a:bodyPr vert="horz" wrap="square" lIns="0" tIns="28878" rIns="0" bIns="0" rtlCol="0" anchor="t">
            <a:spAutoFit/>
          </a:bodyPr>
          <a:lstStyle/>
          <a:p>
            <a:pPr marL="7316" marR="3081" indent="128226" algn="ctr" defTabSz="914358">
              <a:spcBef>
                <a:spcPts val="227"/>
              </a:spcBef>
            </a:pPr>
            <a:r>
              <a:rPr lang="en-GB" sz="1300" b="1" dirty="0">
                <a:solidFill>
                  <a:srgbClr val="075470"/>
                </a:solidFill>
                <a:latin typeface="NSPCC" panose="02000000000000000000" pitchFamily="2" charset="77"/>
                <a:ea typeface="Verdana"/>
                <a:cs typeface="Calibri"/>
              </a:rPr>
              <a:t>Half of mental health conditions in adults </a:t>
            </a:r>
            <a:r>
              <a:rPr lang="en-GB" sz="1300" b="1" dirty="0">
                <a:latin typeface="NSPCC" panose="02000000000000000000" pitchFamily="2" charset="77"/>
                <a:ea typeface="Verdana"/>
              </a:rPr>
              <a:t>start before the age of 14. </a:t>
            </a:r>
          </a:p>
          <a:p>
            <a:pPr marL="7316" marR="3081" indent="128226" algn="ctr" defTabSz="914358">
              <a:spcBef>
                <a:spcPts val="227"/>
              </a:spcBef>
            </a:pPr>
            <a:r>
              <a:rPr lang="en-GB" sz="1300" b="1" dirty="0">
                <a:solidFill>
                  <a:srgbClr val="075470"/>
                </a:solidFill>
                <a:latin typeface="NSPCC" panose="02000000000000000000" pitchFamily="2" charset="77"/>
                <a:ea typeface="Verdana"/>
                <a:cs typeface="Calibri"/>
              </a:rPr>
              <a:t>55% </a:t>
            </a:r>
            <a:r>
              <a:rPr lang="en-GB" sz="1300" b="1" dirty="0">
                <a:latin typeface="NSPCC" panose="02000000000000000000" pitchFamily="2" charset="77"/>
                <a:ea typeface="Verdana"/>
              </a:rPr>
              <a:t>of Childline counselling sessions are about mental/ emotional health and wellbeing.</a:t>
            </a:r>
            <a:endParaRPr lang="en-US" sz="1300" dirty="0">
              <a:solidFill>
                <a:srgbClr val="075470"/>
              </a:solidFill>
              <a:latin typeface="NSPCC" panose="02000000000000000000" pitchFamily="2" charset="77"/>
            </a:endParaRPr>
          </a:p>
        </p:txBody>
      </p:sp>
      <p:sp>
        <p:nvSpPr>
          <p:cNvPr id="3" name="object 3"/>
          <p:cNvSpPr txBox="1"/>
          <p:nvPr/>
        </p:nvSpPr>
        <p:spPr>
          <a:xfrm>
            <a:off x="2067275" y="3461666"/>
            <a:ext cx="1751192" cy="629324"/>
          </a:xfrm>
          <a:prstGeom prst="rect">
            <a:avLst/>
          </a:prstGeom>
        </p:spPr>
        <p:txBody>
          <a:bodyPr vert="horz" wrap="square" lIns="0" tIns="28878" rIns="0" bIns="0" rtlCol="0" anchor="t">
            <a:spAutoFit/>
          </a:bodyPr>
          <a:lstStyle/>
          <a:p>
            <a:pPr marL="6931" marR="3081" algn="ctr" defTabSz="914358">
              <a:spcBef>
                <a:spcPts val="227"/>
              </a:spcBef>
            </a:pPr>
            <a:r>
              <a:rPr lang="en-GB" sz="1300" b="1" dirty="0">
                <a:solidFill>
                  <a:srgbClr val="075470"/>
                </a:solidFill>
                <a:latin typeface="NSPCC" panose="02000000000000000000" pitchFamily="2" charset="77"/>
                <a:ea typeface="Verdana"/>
                <a:cs typeface="Calibri"/>
              </a:rPr>
              <a:t>7 Children in a classroom experience abuse before they turn 18</a:t>
            </a:r>
            <a:endParaRPr lang="en-GB" sz="1300" b="1" dirty="0">
              <a:latin typeface="NSPCC" panose="02000000000000000000" pitchFamily="2" charset="77"/>
              <a:ea typeface="Verdana"/>
              <a:cs typeface="Calibri"/>
            </a:endParaRPr>
          </a:p>
        </p:txBody>
      </p:sp>
      <p:sp>
        <p:nvSpPr>
          <p:cNvPr id="4" name="object 4"/>
          <p:cNvSpPr txBox="1"/>
          <p:nvPr/>
        </p:nvSpPr>
        <p:spPr>
          <a:xfrm>
            <a:off x="5267210" y="3493143"/>
            <a:ext cx="2128311" cy="1029434"/>
          </a:xfrm>
          <a:prstGeom prst="rect">
            <a:avLst/>
          </a:prstGeom>
        </p:spPr>
        <p:txBody>
          <a:bodyPr vert="horz" wrap="square" lIns="0" tIns="28878" rIns="0" bIns="0" rtlCol="0" anchor="t">
            <a:spAutoFit/>
          </a:bodyPr>
          <a:lstStyle/>
          <a:p>
            <a:pPr marL="7316" marR="3081" indent="47363" algn="ctr" defTabSz="914358">
              <a:spcBef>
                <a:spcPts val="227"/>
              </a:spcBef>
            </a:pPr>
            <a:r>
              <a:rPr lang="en-GB" sz="1300" b="1" dirty="0">
                <a:latin typeface="NSPCC" panose="02000000000000000000" pitchFamily="2" charset="77"/>
                <a:ea typeface="Verdana"/>
                <a:cs typeface="Calibri"/>
              </a:rPr>
              <a:t>In 2022 the Internet Watch Foundation confirmed </a:t>
            </a:r>
            <a:br>
              <a:rPr lang="en-GB" sz="1300" b="1" dirty="0">
                <a:latin typeface="NSPCC" panose="02000000000000000000" pitchFamily="2" charset="77"/>
                <a:ea typeface="Verdana"/>
                <a:cs typeface="Calibri"/>
              </a:rPr>
            </a:br>
            <a:r>
              <a:rPr lang="en-GB" sz="1300" b="1" dirty="0">
                <a:solidFill>
                  <a:srgbClr val="075470"/>
                </a:solidFill>
                <a:latin typeface="NSPCC" panose="02000000000000000000" pitchFamily="2" charset="77"/>
                <a:ea typeface="Verdana"/>
                <a:cs typeface="Calibri"/>
              </a:rPr>
              <a:t>over 255,500 </a:t>
            </a:r>
            <a:r>
              <a:rPr lang="en-GB" sz="1300" b="1" dirty="0">
                <a:latin typeface="NSPCC" panose="02000000000000000000" pitchFamily="2" charset="77"/>
                <a:ea typeface="Verdana"/>
                <a:cs typeface="Calibri"/>
              </a:rPr>
              <a:t>reports as containing child sexual abuse images</a:t>
            </a:r>
            <a:endParaRPr lang="en-GB" sz="1300" b="1" dirty="0">
              <a:latin typeface="NSPCC" panose="02000000000000000000" pitchFamily="2" charset="77"/>
              <a:ea typeface="Verdana"/>
            </a:endParaRPr>
          </a:p>
        </p:txBody>
      </p:sp>
      <p:sp>
        <p:nvSpPr>
          <p:cNvPr id="22" name="object 4">
            <a:extLst>
              <a:ext uri="{FF2B5EF4-FFF2-40B4-BE49-F238E27FC236}">
                <a16:creationId xmlns:a16="http://schemas.microsoft.com/office/drawing/2014/main" id="{EB417D69-7A5A-45C5-BB96-1A53C4D8DE5E}"/>
              </a:ext>
            </a:extLst>
          </p:cNvPr>
          <p:cNvSpPr txBox="1"/>
          <p:nvPr/>
        </p:nvSpPr>
        <p:spPr>
          <a:xfrm>
            <a:off x="1973878" y="1943391"/>
            <a:ext cx="2527865" cy="476975"/>
          </a:xfrm>
          <a:prstGeom prst="rect">
            <a:avLst/>
          </a:prstGeom>
        </p:spPr>
        <p:txBody>
          <a:bodyPr vert="horz" wrap="square" lIns="0" tIns="28878" rIns="0" bIns="0" rtlCol="0" anchor="t">
            <a:spAutoFit/>
          </a:bodyPr>
          <a:lstStyle/>
          <a:p>
            <a:pPr marL="7316" marR="3081" indent="47363" algn="ctr" defTabSz="914358">
              <a:spcBef>
                <a:spcPts val="227"/>
              </a:spcBef>
            </a:pPr>
            <a:r>
              <a:rPr lang="en-GB" sz="1455" b="1">
                <a:solidFill>
                  <a:srgbClr val="018925"/>
                </a:solidFill>
                <a:latin typeface="NSPCC" panose="02000000000000000000" pitchFamily="2" charset="77"/>
                <a:ea typeface="Verdana"/>
                <a:cs typeface="Calibri"/>
              </a:rPr>
              <a:t>Goal 1</a:t>
            </a:r>
            <a:r>
              <a:rPr lang="en-GB" sz="1455" b="1">
                <a:latin typeface="NSPCC" panose="02000000000000000000" pitchFamily="2" charset="77"/>
                <a:ea typeface="Verdana"/>
                <a:cs typeface="Calibri"/>
              </a:rPr>
              <a:t> - Everyone plays their part to prevent child abuse</a:t>
            </a:r>
            <a:endParaRPr lang="en-GB" sz="1455" b="1">
              <a:latin typeface="NSPCC" panose="02000000000000000000" pitchFamily="2" charset="77"/>
              <a:ea typeface="Verdana"/>
            </a:endParaRPr>
          </a:p>
        </p:txBody>
      </p:sp>
      <p:sp>
        <p:nvSpPr>
          <p:cNvPr id="25" name="object 4">
            <a:extLst>
              <a:ext uri="{FF2B5EF4-FFF2-40B4-BE49-F238E27FC236}">
                <a16:creationId xmlns:a16="http://schemas.microsoft.com/office/drawing/2014/main" id="{285B676F-7382-43DB-ABF7-262D4CA76DC8}"/>
              </a:ext>
            </a:extLst>
          </p:cNvPr>
          <p:cNvSpPr txBox="1"/>
          <p:nvPr/>
        </p:nvSpPr>
        <p:spPr>
          <a:xfrm>
            <a:off x="8588321" y="1974203"/>
            <a:ext cx="2690081" cy="476975"/>
          </a:xfrm>
          <a:prstGeom prst="rect">
            <a:avLst/>
          </a:prstGeom>
        </p:spPr>
        <p:txBody>
          <a:bodyPr vert="horz" wrap="square" lIns="0" tIns="28878" rIns="0" bIns="0" rtlCol="0" anchor="t">
            <a:spAutoFit/>
          </a:bodyPr>
          <a:lstStyle/>
          <a:p>
            <a:pPr marL="7316" marR="3081" indent="47363" algn="ctr" defTabSz="914358">
              <a:spcBef>
                <a:spcPts val="227"/>
              </a:spcBef>
            </a:pPr>
            <a:r>
              <a:rPr lang="en-GB" sz="1455" b="1">
                <a:solidFill>
                  <a:srgbClr val="018925"/>
                </a:solidFill>
                <a:latin typeface="NSPCC" panose="02000000000000000000" pitchFamily="2" charset="77"/>
                <a:ea typeface="Verdana"/>
                <a:cs typeface="Calibri"/>
              </a:rPr>
              <a:t>Goal 3</a:t>
            </a:r>
            <a:r>
              <a:rPr lang="en-GB" sz="1455" b="1">
                <a:latin typeface="NSPCC" panose="02000000000000000000" pitchFamily="2" charset="77"/>
                <a:ea typeface="Verdana"/>
                <a:cs typeface="Calibri"/>
              </a:rPr>
              <a:t> - Children feel safe, listened to and supported</a:t>
            </a:r>
            <a:endParaRPr lang="en-GB" sz="1455" b="1">
              <a:latin typeface="NSPCC" panose="02000000000000000000" pitchFamily="2" charset="77"/>
              <a:ea typeface="Verdana"/>
            </a:endParaRPr>
          </a:p>
        </p:txBody>
      </p:sp>
      <p:sp>
        <p:nvSpPr>
          <p:cNvPr id="8" name="object 8"/>
          <p:cNvSpPr txBox="1"/>
          <p:nvPr/>
        </p:nvSpPr>
        <p:spPr>
          <a:xfrm>
            <a:off x="3462159" y="2882619"/>
            <a:ext cx="5244237" cy="280729"/>
          </a:xfrm>
          <a:prstGeom prst="rect">
            <a:avLst/>
          </a:prstGeom>
          <a:solidFill>
            <a:srgbClr val="075470"/>
          </a:solidFill>
          <a:ln>
            <a:noFill/>
          </a:ln>
        </p:spPr>
        <p:txBody>
          <a:bodyPr vert="horz" wrap="square" lIns="0" tIns="19251" rIns="0" bIns="0" rtlCol="0" anchor="t">
            <a:spAutoFit/>
          </a:bodyPr>
          <a:lstStyle/>
          <a:p>
            <a:pPr marL="84714" algn="ctr" defTabSz="914358">
              <a:spcBef>
                <a:spcPts val="152"/>
              </a:spcBef>
            </a:pPr>
            <a:r>
              <a:rPr lang="en-GB" sz="1698" b="1">
                <a:solidFill>
                  <a:schemeClr val="bg1"/>
                </a:solidFill>
                <a:latin typeface="NSPCC Headline"/>
                <a:ea typeface="Verdana"/>
                <a:cs typeface="Tahoma"/>
              </a:rPr>
              <a:t>Without support, this could derail children's lives</a:t>
            </a:r>
          </a:p>
        </p:txBody>
      </p:sp>
      <p:sp>
        <p:nvSpPr>
          <p:cNvPr id="7" name="object 7"/>
          <p:cNvSpPr txBox="1"/>
          <p:nvPr/>
        </p:nvSpPr>
        <p:spPr>
          <a:xfrm>
            <a:off x="4315848" y="1390950"/>
            <a:ext cx="3485591" cy="284619"/>
          </a:xfrm>
          <a:prstGeom prst="rect">
            <a:avLst/>
          </a:prstGeom>
          <a:solidFill>
            <a:srgbClr val="018925"/>
          </a:solidFill>
          <a:ln>
            <a:solidFill>
              <a:srgbClr val="018925"/>
            </a:solidFill>
          </a:ln>
        </p:spPr>
        <p:txBody>
          <a:bodyPr vert="horz" wrap="square" lIns="0" tIns="23103" rIns="0" bIns="0" rtlCol="0" anchor="t">
            <a:spAutoFit/>
          </a:bodyPr>
          <a:lstStyle/>
          <a:p>
            <a:pPr marL="79708" algn="ctr" defTabSz="914358">
              <a:spcBef>
                <a:spcPts val="182"/>
              </a:spcBef>
            </a:pPr>
            <a:r>
              <a:rPr lang="en-GB" sz="1698" b="1">
                <a:solidFill>
                  <a:schemeClr val="bg1"/>
                </a:solidFill>
                <a:latin typeface="NSPCC Headline" panose="02000000000000000000" pitchFamily="2" charset="77"/>
                <a:ea typeface="Verdana"/>
                <a:cs typeface="Tahoma"/>
              </a:rPr>
              <a:t>The difference we want to make</a:t>
            </a:r>
          </a:p>
        </p:txBody>
      </p:sp>
      <p:pic>
        <p:nvPicPr>
          <p:cNvPr id="15" name="Picture 14" descr="A green text on a white background&#10;&#10;Description automatically generated with low confidence">
            <a:extLst>
              <a:ext uri="{FF2B5EF4-FFF2-40B4-BE49-F238E27FC236}">
                <a16:creationId xmlns:a16="http://schemas.microsoft.com/office/drawing/2014/main" id="{9A2339B9-347A-486A-86C7-9F47B2638A9D}"/>
              </a:ext>
            </a:extLst>
          </p:cNvPr>
          <p:cNvPicPr>
            <a:picLocks noChangeAspect="1"/>
          </p:cNvPicPr>
          <p:nvPr/>
        </p:nvPicPr>
        <p:blipFill rotWithShape="1">
          <a:blip r:embed="rId3">
            <a:extLst>
              <a:ext uri="{28A0092B-C50C-407E-A947-70E740481C1C}">
                <a14:useLocalDpi xmlns:a14="http://schemas.microsoft.com/office/drawing/2010/main" val="0"/>
              </a:ext>
            </a:extLst>
          </a:blip>
          <a:srcRect b="25868"/>
          <a:stretch/>
        </p:blipFill>
        <p:spPr>
          <a:xfrm>
            <a:off x="10650071" y="6314718"/>
            <a:ext cx="1295198" cy="346054"/>
          </a:xfrm>
          <a:prstGeom prst="rect">
            <a:avLst/>
          </a:prstGeom>
        </p:spPr>
      </p:pic>
      <p:sp>
        <p:nvSpPr>
          <p:cNvPr id="16" name="object 4">
            <a:extLst>
              <a:ext uri="{FF2B5EF4-FFF2-40B4-BE49-F238E27FC236}">
                <a16:creationId xmlns:a16="http://schemas.microsoft.com/office/drawing/2014/main" id="{3A7636C7-4A5D-0A86-E8F0-6F6B6FC108C3}"/>
              </a:ext>
            </a:extLst>
          </p:cNvPr>
          <p:cNvSpPr txBox="1"/>
          <p:nvPr/>
        </p:nvSpPr>
        <p:spPr>
          <a:xfrm>
            <a:off x="587590" y="1173531"/>
            <a:ext cx="10942105" cy="229087"/>
          </a:xfrm>
          <a:prstGeom prst="rect">
            <a:avLst/>
          </a:prstGeom>
        </p:spPr>
        <p:txBody>
          <a:bodyPr vert="horz" wrap="square" lIns="0" tIns="28878" rIns="0" bIns="0" rtlCol="0" anchor="t">
            <a:spAutoFit/>
          </a:bodyPr>
          <a:lstStyle/>
          <a:p>
            <a:pPr marL="7316" marR="3081" indent="47363" algn="ctr" defTabSz="914358">
              <a:lnSpc>
                <a:spcPts val="1352"/>
              </a:lnSpc>
              <a:spcBef>
                <a:spcPts val="227"/>
              </a:spcBef>
            </a:pPr>
            <a:r>
              <a:rPr lang="en-GB" sz="1698" b="1" dirty="0">
                <a:latin typeface="NSPCC" panose="02000000000000000000" pitchFamily="2" charset="77"/>
                <a:ea typeface="Verdana"/>
                <a:cs typeface="Calibri"/>
              </a:rPr>
              <a:t>NSPCC's vision is that together, we can stop child abuse and neglect.</a:t>
            </a:r>
            <a:endParaRPr lang="en-GB" sz="1698" b="1" dirty="0">
              <a:solidFill>
                <a:srgbClr val="000000"/>
              </a:solidFill>
              <a:latin typeface="NSPCC" panose="02000000000000000000" pitchFamily="2" charset="77"/>
              <a:ea typeface="Verdana"/>
              <a:cs typeface="Calibri"/>
            </a:endParaRPr>
          </a:p>
        </p:txBody>
      </p:sp>
      <p:pic>
        <p:nvPicPr>
          <p:cNvPr id="6" name="Picture 5">
            <a:extLst>
              <a:ext uri="{FF2B5EF4-FFF2-40B4-BE49-F238E27FC236}">
                <a16:creationId xmlns:a16="http://schemas.microsoft.com/office/drawing/2014/main" id="{59468B72-BEE8-07A9-1A81-D4AB8347BDA3}"/>
              </a:ext>
            </a:extLst>
          </p:cNvPr>
          <p:cNvPicPr>
            <a:picLocks noChangeAspect="1"/>
          </p:cNvPicPr>
          <p:nvPr/>
        </p:nvPicPr>
        <p:blipFill>
          <a:blip r:embed="rId4"/>
          <a:stretch>
            <a:fillRect/>
          </a:stretch>
        </p:blipFill>
        <p:spPr>
          <a:xfrm>
            <a:off x="1054775" y="1719550"/>
            <a:ext cx="883659" cy="841829"/>
          </a:xfrm>
          <a:prstGeom prst="rect">
            <a:avLst/>
          </a:prstGeom>
        </p:spPr>
      </p:pic>
      <p:grpSp>
        <p:nvGrpSpPr>
          <p:cNvPr id="19" name="Group 18">
            <a:extLst>
              <a:ext uri="{FF2B5EF4-FFF2-40B4-BE49-F238E27FC236}">
                <a16:creationId xmlns:a16="http://schemas.microsoft.com/office/drawing/2014/main" id="{13C1A49A-C342-C04F-D7D1-07F3EB3ABA67}"/>
              </a:ext>
            </a:extLst>
          </p:cNvPr>
          <p:cNvGrpSpPr/>
          <p:nvPr/>
        </p:nvGrpSpPr>
        <p:grpSpPr>
          <a:xfrm>
            <a:off x="5048189" y="1768838"/>
            <a:ext cx="2418056" cy="820965"/>
            <a:chOff x="8117459" y="2916945"/>
            <a:chExt cx="3987554" cy="1353832"/>
          </a:xfrm>
        </p:grpSpPr>
        <p:sp>
          <p:nvSpPr>
            <p:cNvPr id="23" name="object 4">
              <a:extLst>
                <a:ext uri="{FF2B5EF4-FFF2-40B4-BE49-F238E27FC236}">
                  <a16:creationId xmlns:a16="http://schemas.microsoft.com/office/drawing/2014/main" id="{43768976-9460-4825-955A-B4B9F3EE4D6F}"/>
                </a:ext>
              </a:extLst>
            </p:cNvPr>
            <p:cNvSpPr txBox="1"/>
            <p:nvPr/>
          </p:nvSpPr>
          <p:spPr>
            <a:xfrm>
              <a:off x="9387264" y="3204981"/>
              <a:ext cx="2717749" cy="786567"/>
            </a:xfrm>
            <a:prstGeom prst="rect">
              <a:avLst/>
            </a:prstGeom>
          </p:spPr>
          <p:txBody>
            <a:bodyPr vert="horz" wrap="square" lIns="0" tIns="28878" rIns="0" bIns="0" rtlCol="0" anchor="t">
              <a:spAutoFit/>
            </a:bodyPr>
            <a:lstStyle/>
            <a:p>
              <a:pPr marL="7316" marR="3081" indent="47363" algn="ctr" defTabSz="914358">
                <a:spcBef>
                  <a:spcPts val="227"/>
                </a:spcBef>
              </a:pPr>
              <a:r>
                <a:rPr lang="en-GB" sz="1455" b="1">
                  <a:solidFill>
                    <a:srgbClr val="018925"/>
                  </a:solidFill>
                  <a:latin typeface="NSPCC" panose="02000000000000000000" pitchFamily="2" charset="77"/>
                  <a:ea typeface="Verdana"/>
                  <a:cs typeface="Calibri"/>
                </a:rPr>
                <a:t>Goal 2</a:t>
              </a:r>
              <a:r>
                <a:rPr lang="en-GB" sz="1455" b="1">
                  <a:latin typeface="NSPCC" panose="02000000000000000000" pitchFamily="2" charset="77"/>
                  <a:ea typeface="Verdana"/>
                  <a:cs typeface="Calibri"/>
                </a:rPr>
                <a:t> -</a:t>
              </a:r>
              <a:r>
                <a:rPr lang="en-GB" sz="1455">
                  <a:latin typeface="NSPCC" panose="02000000000000000000" pitchFamily="2" charset="77"/>
                  <a:ea typeface="Verdana"/>
                  <a:cs typeface="Calibri"/>
                </a:rPr>
                <a:t> </a:t>
              </a:r>
              <a:r>
                <a:rPr lang="en-GB" sz="1455" b="1">
                  <a:latin typeface="NSPCC" panose="02000000000000000000" pitchFamily="2" charset="77"/>
                  <a:ea typeface="Verdana"/>
                  <a:cs typeface="Calibri"/>
                </a:rPr>
                <a:t>Every child is safe online</a:t>
              </a:r>
              <a:endParaRPr lang="en-GB" sz="1455" b="1">
                <a:latin typeface="NSPCC" panose="02000000000000000000" pitchFamily="2" charset="77"/>
                <a:ea typeface="Verdana"/>
              </a:endParaRPr>
            </a:p>
          </p:txBody>
        </p:sp>
        <p:pic>
          <p:nvPicPr>
            <p:cNvPr id="10" name="Picture 9">
              <a:extLst>
                <a:ext uri="{FF2B5EF4-FFF2-40B4-BE49-F238E27FC236}">
                  <a16:creationId xmlns:a16="http://schemas.microsoft.com/office/drawing/2014/main" id="{99FDA2F0-BE4A-F365-B10D-326099C03B3F}"/>
                </a:ext>
              </a:extLst>
            </p:cNvPr>
            <p:cNvPicPr>
              <a:picLocks noChangeAspect="1"/>
            </p:cNvPicPr>
            <p:nvPr/>
          </p:nvPicPr>
          <p:blipFill>
            <a:blip r:embed="rId5"/>
            <a:stretch>
              <a:fillRect/>
            </a:stretch>
          </p:blipFill>
          <p:spPr>
            <a:xfrm>
              <a:off x="8117459" y="2916945"/>
              <a:ext cx="1223494" cy="1353832"/>
            </a:xfrm>
            <a:prstGeom prst="rect">
              <a:avLst/>
            </a:prstGeom>
          </p:spPr>
        </p:pic>
      </p:grpSp>
      <p:pic>
        <p:nvPicPr>
          <p:cNvPr id="11" name="Picture 10">
            <a:extLst>
              <a:ext uri="{FF2B5EF4-FFF2-40B4-BE49-F238E27FC236}">
                <a16:creationId xmlns:a16="http://schemas.microsoft.com/office/drawing/2014/main" id="{BD186CC1-A6B3-3F15-2741-36DB08E3BAB4}"/>
              </a:ext>
            </a:extLst>
          </p:cNvPr>
          <p:cNvPicPr>
            <a:picLocks noChangeAspect="1"/>
          </p:cNvPicPr>
          <p:nvPr/>
        </p:nvPicPr>
        <p:blipFill>
          <a:blip r:embed="rId6"/>
          <a:stretch>
            <a:fillRect/>
          </a:stretch>
        </p:blipFill>
        <p:spPr>
          <a:xfrm>
            <a:off x="7958732" y="1737987"/>
            <a:ext cx="748741" cy="795691"/>
          </a:xfrm>
          <a:prstGeom prst="rect">
            <a:avLst/>
          </a:prstGeom>
        </p:spPr>
      </p:pic>
      <p:pic>
        <p:nvPicPr>
          <p:cNvPr id="21" name="Picture 20">
            <a:extLst>
              <a:ext uri="{FF2B5EF4-FFF2-40B4-BE49-F238E27FC236}">
                <a16:creationId xmlns:a16="http://schemas.microsoft.com/office/drawing/2014/main" id="{5CDF628E-A808-F04C-4FAC-CC494A2BA890}"/>
              </a:ext>
            </a:extLst>
          </p:cNvPr>
          <p:cNvPicPr>
            <a:picLocks noChangeAspect="1"/>
          </p:cNvPicPr>
          <p:nvPr/>
        </p:nvPicPr>
        <p:blipFill rotWithShape="1">
          <a:blip r:embed="rId7">
            <a:extLst>
              <a:ext uri="{28A0092B-C50C-407E-A947-70E740481C1C}">
                <a14:useLocalDpi xmlns:a14="http://schemas.microsoft.com/office/drawing/2010/main" val="0"/>
              </a:ext>
            </a:extLst>
          </a:blip>
          <a:srcRect l="36049" t="300" r="150" b="28993"/>
          <a:stretch/>
        </p:blipFill>
        <p:spPr>
          <a:xfrm rot="21392809">
            <a:off x="1073042" y="4419288"/>
            <a:ext cx="2299969" cy="1693973"/>
          </a:xfrm>
          <a:prstGeom prst="rect">
            <a:avLst/>
          </a:prstGeom>
          <a:ln w="101600">
            <a:solidFill>
              <a:schemeClr val="bg1"/>
            </a:solidFill>
          </a:ln>
          <a:effectLst>
            <a:outerShdw blurRad="63500" sx="102000" sy="102000" algn="ctr" rotWithShape="0">
              <a:prstClr val="black">
                <a:alpha val="10000"/>
              </a:prstClr>
            </a:outerShdw>
          </a:effectLst>
        </p:spPr>
      </p:pic>
      <p:sp>
        <p:nvSpPr>
          <p:cNvPr id="27" name="TextBox 26">
            <a:extLst>
              <a:ext uri="{FF2B5EF4-FFF2-40B4-BE49-F238E27FC236}">
                <a16:creationId xmlns:a16="http://schemas.microsoft.com/office/drawing/2014/main" id="{671C005C-3C74-9BC7-362D-5CD4E778C8A1}"/>
              </a:ext>
            </a:extLst>
          </p:cNvPr>
          <p:cNvSpPr txBox="1"/>
          <p:nvPr/>
        </p:nvSpPr>
        <p:spPr>
          <a:xfrm>
            <a:off x="2010435" y="6355284"/>
            <a:ext cx="8171130" cy="353623"/>
          </a:xfrm>
          <a:prstGeom prst="rect">
            <a:avLst/>
          </a:prstGeom>
          <a:noFill/>
        </p:spPr>
        <p:txBody>
          <a:bodyPr wrap="square">
            <a:spAutoFit/>
          </a:bodyPr>
          <a:lstStyle/>
          <a:p>
            <a:pPr algn="ctr"/>
            <a:r>
              <a:rPr lang="en-GB" sz="1698" b="1">
                <a:solidFill>
                  <a:srgbClr val="018925"/>
                </a:solidFill>
                <a:latin typeface="NSPCC Headline" panose="02000000000000000000" pitchFamily="2" charset="77"/>
                <a:ea typeface="Verdana"/>
                <a:cs typeface="Segoe UI"/>
              </a:rPr>
              <a:t>Please join us, </a:t>
            </a:r>
            <a:r>
              <a:rPr lang="en-GB" sz="1698" b="1">
                <a:latin typeface="NSPCC Headline" panose="02000000000000000000" pitchFamily="2" charset="77"/>
                <a:ea typeface="Verdana"/>
                <a:cs typeface="Segoe UI"/>
              </a:rPr>
              <a:t>vote for the NSPCC.</a:t>
            </a:r>
            <a:r>
              <a:rPr lang="en-GB" sz="1698" b="1">
                <a:solidFill>
                  <a:srgbClr val="018925"/>
                </a:solidFill>
                <a:latin typeface="NSPCC Headline" panose="02000000000000000000" pitchFamily="2" charset="77"/>
                <a:ea typeface="Verdana"/>
                <a:cs typeface="Segoe UI"/>
              </a:rPr>
              <a:t> Together we can change children's lives.</a:t>
            </a:r>
            <a:endParaRPr lang="en-US" sz="1698" b="1">
              <a:solidFill>
                <a:srgbClr val="018925"/>
              </a:solidFill>
              <a:latin typeface="NSPCC Headline" panose="02000000000000000000" pitchFamily="2" charset="77"/>
              <a:ea typeface="Verdana"/>
              <a:cs typeface="Calibri"/>
            </a:endParaRPr>
          </a:p>
        </p:txBody>
      </p:sp>
      <p:pic>
        <p:nvPicPr>
          <p:cNvPr id="30" name="Picture 29">
            <a:extLst>
              <a:ext uri="{FF2B5EF4-FFF2-40B4-BE49-F238E27FC236}">
                <a16:creationId xmlns:a16="http://schemas.microsoft.com/office/drawing/2014/main" id="{15DB20DE-94E1-0088-1804-12685CFBA236}"/>
              </a:ext>
            </a:extLst>
          </p:cNvPr>
          <p:cNvPicPr>
            <a:picLocks noChangeAspect="1"/>
          </p:cNvPicPr>
          <p:nvPr/>
        </p:nvPicPr>
        <p:blipFill>
          <a:blip r:embed="rId8"/>
          <a:stretch>
            <a:fillRect/>
          </a:stretch>
        </p:blipFill>
        <p:spPr>
          <a:xfrm>
            <a:off x="1382210" y="3252908"/>
            <a:ext cx="665188" cy="882886"/>
          </a:xfrm>
          <a:prstGeom prst="rect">
            <a:avLst/>
          </a:prstGeom>
        </p:spPr>
      </p:pic>
      <p:pic>
        <p:nvPicPr>
          <p:cNvPr id="31" name="Picture 30">
            <a:extLst>
              <a:ext uri="{FF2B5EF4-FFF2-40B4-BE49-F238E27FC236}">
                <a16:creationId xmlns:a16="http://schemas.microsoft.com/office/drawing/2014/main" id="{14D878B5-00C4-3A94-DD59-FD6925D49FB6}"/>
              </a:ext>
            </a:extLst>
          </p:cNvPr>
          <p:cNvPicPr>
            <a:picLocks noChangeAspect="1"/>
          </p:cNvPicPr>
          <p:nvPr/>
        </p:nvPicPr>
        <p:blipFill>
          <a:blip r:embed="rId9"/>
          <a:stretch>
            <a:fillRect/>
          </a:stretch>
        </p:blipFill>
        <p:spPr>
          <a:xfrm>
            <a:off x="7613680" y="3317928"/>
            <a:ext cx="1096422" cy="965896"/>
          </a:xfrm>
          <a:prstGeom prst="rect">
            <a:avLst/>
          </a:prstGeom>
        </p:spPr>
      </p:pic>
      <p:pic>
        <p:nvPicPr>
          <p:cNvPr id="32" name="Picture 31">
            <a:extLst>
              <a:ext uri="{FF2B5EF4-FFF2-40B4-BE49-F238E27FC236}">
                <a16:creationId xmlns:a16="http://schemas.microsoft.com/office/drawing/2014/main" id="{4C40A090-F189-CDCF-5B7C-28552F1DD0B2}"/>
              </a:ext>
            </a:extLst>
          </p:cNvPr>
          <p:cNvPicPr>
            <a:picLocks noChangeAspect="1"/>
          </p:cNvPicPr>
          <p:nvPr/>
        </p:nvPicPr>
        <p:blipFill>
          <a:blip r:embed="rId10"/>
          <a:stretch>
            <a:fillRect/>
          </a:stretch>
        </p:blipFill>
        <p:spPr>
          <a:xfrm>
            <a:off x="4096426" y="3293539"/>
            <a:ext cx="1096422" cy="1041600"/>
          </a:xfrm>
          <a:prstGeom prst="rect">
            <a:avLst/>
          </a:prstGeom>
        </p:spPr>
      </p:pic>
      <p:sp>
        <p:nvSpPr>
          <p:cNvPr id="33" name="Rectangle 32">
            <a:extLst>
              <a:ext uri="{FF2B5EF4-FFF2-40B4-BE49-F238E27FC236}">
                <a16:creationId xmlns:a16="http://schemas.microsoft.com/office/drawing/2014/main" id="{315F0CDE-C1CE-D99C-5007-8DC115F44685}"/>
              </a:ext>
            </a:extLst>
          </p:cNvPr>
          <p:cNvSpPr/>
          <p:nvPr/>
        </p:nvSpPr>
        <p:spPr>
          <a:xfrm>
            <a:off x="6096000" y="4670776"/>
            <a:ext cx="5071887" cy="616750"/>
          </a:xfrm>
          <a:prstGeom prst="rect">
            <a:avLst/>
          </a:prstGeom>
          <a:solidFill>
            <a:srgbClr val="075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28" name="TextBox 27">
            <a:extLst>
              <a:ext uri="{FF2B5EF4-FFF2-40B4-BE49-F238E27FC236}">
                <a16:creationId xmlns:a16="http://schemas.microsoft.com/office/drawing/2014/main" id="{F5737FD0-AF51-D01A-41FF-96C592F5C6F0}"/>
              </a:ext>
            </a:extLst>
          </p:cNvPr>
          <p:cNvSpPr txBox="1"/>
          <p:nvPr/>
        </p:nvSpPr>
        <p:spPr>
          <a:xfrm>
            <a:off x="6438907" y="4672611"/>
            <a:ext cx="4467354" cy="577722"/>
          </a:xfrm>
          <a:prstGeom prst="rect">
            <a:avLst/>
          </a:prstGeom>
          <a:noFill/>
        </p:spPr>
        <p:txBody>
          <a:bodyPr wrap="square">
            <a:spAutoFit/>
          </a:bodyPr>
          <a:lstStyle/>
          <a:p>
            <a:pPr algn="ctr"/>
            <a:r>
              <a:rPr lang="en-GB" sz="1600" b="1" dirty="0">
                <a:solidFill>
                  <a:schemeClr val="bg1"/>
                </a:solidFill>
                <a:ea typeface="Tahoma"/>
                <a:cs typeface="Tahoma"/>
              </a:rPr>
              <a:t>JMK Solicitors</a:t>
            </a:r>
            <a:r>
              <a:rPr lang="en-GB" sz="1577" b="1" dirty="0">
                <a:solidFill>
                  <a:schemeClr val="bg1"/>
                </a:solidFill>
                <a:latin typeface="NSPCC" panose="02000000000000000000" pitchFamily="2" charset="77"/>
                <a:ea typeface="Verdana"/>
                <a:cs typeface="Segoe UI"/>
              </a:rPr>
              <a:t>, no child should suffer abuse. </a:t>
            </a:r>
            <a:r>
              <a:rPr lang="en-GB" sz="1577" dirty="0">
                <a:solidFill>
                  <a:schemeClr val="bg1"/>
                </a:solidFill>
                <a:latin typeface="NSPCC" panose="02000000000000000000" pitchFamily="2" charset="77"/>
                <a:ea typeface="Verdana"/>
                <a:cs typeface="Segoe UI"/>
              </a:rPr>
              <a:t>Children have never needed your support more. </a:t>
            </a:r>
          </a:p>
        </p:txBody>
      </p:sp>
      <p:grpSp>
        <p:nvGrpSpPr>
          <p:cNvPr id="18" name="Group 17">
            <a:extLst>
              <a:ext uri="{FF2B5EF4-FFF2-40B4-BE49-F238E27FC236}">
                <a16:creationId xmlns:a16="http://schemas.microsoft.com/office/drawing/2014/main" id="{93CD287C-02CC-9117-24D5-3A5803BAE0C9}"/>
              </a:ext>
            </a:extLst>
          </p:cNvPr>
          <p:cNvGrpSpPr/>
          <p:nvPr/>
        </p:nvGrpSpPr>
        <p:grpSpPr>
          <a:xfrm>
            <a:off x="2991881" y="4478437"/>
            <a:ext cx="2825402" cy="1574948"/>
            <a:chOff x="7845287" y="1583906"/>
            <a:chExt cx="3821912" cy="2100970"/>
          </a:xfrm>
          <a:solidFill>
            <a:schemeClr val="bg1"/>
          </a:solidFill>
          <a:effectLst>
            <a:outerShdw blurRad="50800" dist="38100" dir="2700000" algn="tl" rotWithShape="0">
              <a:prstClr val="black">
                <a:alpha val="10000"/>
              </a:prstClr>
            </a:outerShdw>
          </a:effectLst>
        </p:grpSpPr>
        <p:sp>
          <p:nvSpPr>
            <p:cNvPr id="20" name="Rectangle 19">
              <a:extLst>
                <a:ext uri="{FF2B5EF4-FFF2-40B4-BE49-F238E27FC236}">
                  <a16:creationId xmlns:a16="http://schemas.microsoft.com/office/drawing/2014/main" id="{9E9ED7A3-C14C-76A1-E3EB-B2F260F3FE66}"/>
                </a:ext>
              </a:extLst>
            </p:cNvPr>
            <p:cNvSpPr/>
            <p:nvPr/>
          </p:nvSpPr>
          <p:spPr>
            <a:xfrm>
              <a:off x="7845287" y="1583906"/>
              <a:ext cx="3816626" cy="173864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44">
              <a:extLst>
                <a:ext uri="{FF2B5EF4-FFF2-40B4-BE49-F238E27FC236}">
                  <a16:creationId xmlns:a16="http://schemas.microsoft.com/office/drawing/2014/main" id="{ABA67590-234C-B1A4-2415-AB334B5B8A26}"/>
                </a:ext>
              </a:extLst>
            </p:cNvPr>
            <p:cNvSpPr/>
            <p:nvPr/>
          </p:nvSpPr>
          <p:spPr>
            <a:xfrm rot="10800000">
              <a:off x="11332867" y="3316939"/>
              <a:ext cx="334332" cy="367937"/>
            </a:xfrm>
            <a:custGeom>
              <a:avLst/>
              <a:gdLst>
                <a:gd name="connsiteX0" fmla="*/ 0 w 334332"/>
                <a:gd name="connsiteY0" fmla="*/ 357944 h 357944"/>
                <a:gd name="connsiteX1" fmla="*/ 167166 w 334332"/>
                <a:gd name="connsiteY1" fmla="*/ 0 h 357944"/>
                <a:gd name="connsiteX2" fmla="*/ 334332 w 334332"/>
                <a:gd name="connsiteY2" fmla="*/ 357944 h 357944"/>
                <a:gd name="connsiteX3" fmla="*/ 0 w 334332"/>
                <a:gd name="connsiteY3" fmla="*/ 357944 h 357944"/>
                <a:gd name="connsiteX0" fmla="*/ 0 w 334332"/>
                <a:gd name="connsiteY0" fmla="*/ 367937 h 367937"/>
                <a:gd name="connsiteX1" fmla="*/ 312071 w 334332"/>
                <a:gd name="connsiteY1" fmla="*/ 0 h 367937"/>
                <a:gd name="connsiteX2" fmla="*/ 334332 w 334332"/>
                <a:gd name="connsiteY2" fmla="*/ 367937 h 367937"/>
                <a:gd name="connsiteX3" fmla="*/ 0 w 334332"/>
                <a:gd name="connsiteY3" fmla="*/ 367937 h 367937"/>
              </a:gdLst>
              <a:ahLst/>
              <a:cxnLst>
                <a:cxn ang="0">
                  <a:pos x="connsiteX0" y="connsiteY0"/>
                </a:cxn>
                <a:cxn ang="0">
                  <a:pos x="connsiteX1" y="connsiteY1"/>
                </a:cxn>
                <a:cxn ang="0">
                  <a:pos x="connsiteX2" y="connsiteY2"/>
                </a:cxn>
                <a:cxn ang="0">
                  <a:pos x="connsiteX3" y="connsiteY3"/>
                </a:cxn>
              </a:cxnLst>
              <a:rect l="l" t="t" r="r" b="b"/>
              <a:pathLst>
                <a:path w="334332" h="367937">
                  <a:moveTo>
                    <a:pt x="0" y="367937"/>
                  </a:moveTo>
                  <a:lnTo>
                    <a:pt x="312071" y="0"/>
                  </a:lnTo>
                  <a:lnTo>
                    <a:pt x="334332" y="367937"/>
                  </a:lnTo>
                  <a:lnTo>
                    <a:pt x="0" y="367937"/>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2F91E6AA-56C9-4F26-A62E-53CACD99EED2}"/>
              </a:ext>
            </a:extLst>
          </p:cNvPr>
          <p:cNvSpPr txBox="1"/>
          <p:nvPr/>
        </p:nvSpPr>
        <p:spPr>
          <a:xfrm>
            <a:off x="3068284" y="4566327"/>
            <a:ext cx="2895547" cy="1175529"/>
          </a:xfrm>
          <a:prstGeom prst="rect">
            <a:avLst/>
          </a:prstGeom>
          <a:noFill/>
          <a:ln>
            <a:noFill/>
          </a:ln>
        </p:spPr>
        <p:txBody>
          <a:bodyPr wrap="square" lIns="55449" tIns="27725" rIns="55449" bIns="27725" rtlCol="0" anchor="t">
            <a:spAutoFit/>
          </a:bodyPr>
          <a:lstStyle/>
          <a:p>
            <a:pPr defTabSz="914358"/>
            <a:r>
              <a:rPr lang="en-GB" sz="1400" b="1" spc="-21">
                <a:solidFill>
                  <a:srgbClr val="018925"/>
                </a:solidFill>
                <a:latin typeface="NSPCC" panose="02000000000000000000" pitchFamily="2" charset="77"/>
              </a:rPr>
              <a:t>“I want to thank the counsellor </a:t>
            </a:r>
            <a:br>
              <a:rPr lang="en-GB" sz="1400" b="1" spc="-21">
                <a:solidFill>
                  <a:srgbClr val="018925"/>
                </a:solidFill>
                <a:latin typeface="NSPCC" panose="02000000000000000000" pitchFamily="2" charset="77"/>
              </a:rPr>
            </a:br>
            <a:r>
              <a:rPr lang="en-GB" sz="1400" b="1" spc="-21">
                <a:solidFill>
                  <a:srgbClr val="018925"/>
                </a:solidFill>
                <a:latin typeface="NSPCC" panose="02000000000000000000" pitchFamily="2" charset="77"/>
              </a:rPr>
              <a:t>for saving my life. People have come and gone from my life. Childline has always been there.” </a:t>
            </a:r>
            <a:br>
              <a:rPr lang="en-GB" sz="1400" b="1" i="1" spc="-21">
                <a:latin typeface="NSPCC" panose="02000000000000000000" pitchFamily="2" charset="77"/>
              </a:rPr>
            </a:br>
            <a:r>
              <a:rPr lang="en-GB" sz="1400" b="1" spc="-21">
                <a:latin typeface="NSPCC Semibold" panose="02000000000000000000" pitchFamily="2" charset="77"/>
              </a:rPr>
              <a:t>Childline caller, aged 14</a:t>
            </a:r>
          </a:p>
        </p:txBody>
      </p:sp>
    </p:spTree>
    <p:extLst>
      <p:ext uri="{BB962C8B-B14F-4D97-AF65-F5344CB8AC3E}">
        <p14:creationId xmlns:p14="http://schemas.microsoft.com/office/powerpoint/2010/main" val="210093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DCBC-DFC9-44A9-8C8E-38E883991CD4}"/>
              </a:ext>
            </a:extLst>
          </p:cNvPr>
          <p:cNvSpPr>
            <a:spLocks noGrp="1"/>
          </p:cNvSpPr>
          <p:nvPr>
            <p:ph type="title"/>
          </p:nvPr>
        </p:nvSpPr>
        <p:spPr/>
        <p:txBody>
          <a:bodyPr>
            <a:normAutofit fontScale="90000"/>
          </a:bodyPr>
          <a:lstStyle/>
          <a:p>
            <a:r>
              <a:rPr lang="en-GB" dirty="0"/>
              <a:t>Help us to stop child abuse and neglect</a:t>
            </a:r>
          </a:p>
        </p:txBody>
      </p:sp>
      <p:pic>
        <p:nvPicPr>
          <p:cNvPr id="5" name="Content Placeholder 4">
            <a:extLst>
              <a:ext uri="{FF2B5EF4-FFF2-40B4-BE49-F238E27FC236}">
                <a16:creationId xmlns:a16="http://schemas.microsoft.com/office/drawing/2014/main" id="{A07572EF-14C6-48A4-B6B7-3303758BFEDA}"/>
              </a:ext>
            </a:extLst>
          </p:cNvPr>
          <p:cNvPicPr>
            <a:picLocks noGrp="1" noChangeAspect="1"/>
          </p:cNvPicPr>
          <p:nvPr>
            <p:ph idx="1"/>
          </p:nvPr>
        </p:nvPicPr>
        <p:blipFill rotWithShape="1">
          <a:blip r:embed="rId2"/>
          <a:srcRect l="24013" t="27092" r="43081" b="40706"/>
          <a:stretch/>
        </p:blipFill>
        <p:spPr>
          <a:xfrm>
            <a:off x="282615" y="1882525"/>
            <a:ext cx="6047213" cy="3143892"/>
          </a:xfrm>
        </p:spPr>
      </p:pic>
      <p:pic>
        <p:nvPicPr>
          <p:cNvPr id="6" name="Content Placeholder 4">
            <a:extLst>
              <a:ext uri="{FF2B5EF4-FFF2-40B4-BE49-F238E27FC236}">
                <a16:creationId xmlns:a16="http://schemas.microsoft.com/office/drawing/2014/main" id="{9D63F12F-AB41-457E-8CD9-AB34DA05467E}"/>
              </a:ext>
            </a:extLst>
          </p:cNvPr>
          <p:cNvPicPr>
            <a:picLocks noChangeAspect="1"/>
          </p:cNvPicPr>
          <p:nvPr/>
        </p:nvPicPr>
        <p:blipFill rotWithShape="1">
          <a:blip r:embed="rId2"/>
          <a:srcRect l="24013" t="58954" r="43081" b="6576"/>
          <a:stretch/>
        </p:blipFill>
        <p:spPr>
          <a:xfrm>
            <a:off x="6329828" y="1845223"/>
            <a:ext cx="5783404" cy="3218495"/>
          </a:xfrm>
          <a:prstGeom prst="rect">
            <a:avLst/>
          </a:prstGeom>
        </p:spPr>
      </p:pic>
      <p:pic>
        <p:nvPicPr>
          <p:cNvPr id="8" name="Picture 7">
            <a:extLst>
              <a:ext uri="{FF2B5EF4-FFF2-40B4-BE49-F238E27FC236}">
                <a16:creationId xmlns:a16="http://schemas.microsoft.com/office/drawing/2014/main" id="{3CE9D714-BC25-40F9-B932-AA6A8008B89C}"/>
              </a:ext>
            </a:extLst>
          </p:cNvPr>
          <p:cNvPicPr>
            <a:picLocks noChangeAspect="1"/>
          </p:cNvPicPr>
          <p:nvPr/>
        </p:nvPicPr>
        <p:blipFill rotWithShape="1">
          <a:blip r:embed="rId3"/>
          <a:srcRect l="28567" t="90074" r="49016" b="6179"/>
          <a:stretch/>
        </p:blipFill>
        <p:spPr>
          <a:xfrm>
            <a:off x="2762485" y="5906441"/>
            <a:ext cx="6667029" cy="591986"/>
          </a:xfrm>
          <a:prstGeom prst="rect">
            <a:avLst/>
          </a:prstGeom>
        </p:spPr>
      </p:pic>
    </p:spTree>
    <p:extLst>
      <p:ext uri="{BB962C8B-B14F-4D97-AF65-F5344CB8AC3E}">
        <p14:creationId xmlns:p14="http://schemas.microsoft.com/office/powerpoint/2010/main" val="198796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E59B83-7FA1-00A6-3BF2-4E360407A747}"/>
              </a:ext>
            </a:extLst>
          </p:cNvPr>
          <p:cNvSpPr/>
          <p:nvPr/>
        </p:nvSpPr>
        <p:spPr>
          <a:xfrm>
            <a:off x="103406" y="6300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ollage, toy, cartoon, person&#10;&#10;Description automatically generated">
            <a:extLst>
              <a:ext uri="{FF2B5EF4-FFF2-40B4-BE49-F238E27FC236}">
                <a16:creationId xmlns:a16="http://schemas.microsoft.com/office/drawing/2014/main" id="{9F150400-2315-FD6A-93C4-FFB3044C5E37}"/>
              </a:ext>
            </a:extLst>
          </p:cNvPr>
          <p:cNvPicPr>
            <a:picLocks noChangeAspect="1"/>
          </p:cNvPicPr>
          <p:nvPr/>
        </p:nvPicPr>
        <p:blipFill>
          <a:blip r:embed="rId3"/>
          <a:stretch>
            <a:fillRect/>
          </a:stretch>
        </p:blipFill>
        <p:spPr>
          <a:xfrm>
            <a:off x="2843521" y="-7144867"/>
            <a:ext cx="8433737" cy="5956326"/>
          </a:xfrm>
          <a:prstGeom prst="rect">
            <a:avLst/>
          </a:prstGeom>
        </p:spPr>
      </p:pic>
      <p:pic>
        <p:nvPicPr>
          <p:cNvPr id="17" name="Picture 16">
            <a:extLst>
              <a:ext uri="{FF2B5EF4-FFF2-40B4-BE49-F238E27FC236}">
                <a16:creationId xmlns:a16="http://schemas.microsoft.com/office/drawing/2014/main" id="{190305F3-B7A8-A2DB-B753-F48046378B48}"/>
              </a:ext>
            </a:extLst>
          </p:cNvPr>
          <p:cNvPicPr>
            <a:picLocks noChangeAspect="1"/>
          </p:cNvPicPr>
          <p:nvPr/>
        </p:nvPicPr>
        <p:blipFill>
          <a:blip r:embed="rId4"/>
          <a:srcRect/>
          <a:stretch/>
        </p:blipFill>
        <p:spPr>
          <a:xfrm rot="21108788">
            <a:off x="6837960" y="896881"/>
            <a:ext cx="2692400" cy="1346200"/>
          </a:xfrm>
          <a:prstGeom prst="rect">
            <a:avLst/>
          </a:prstGeom>
          <a:ln w="101600">
            <a:solidFill>
              <a:schemeClr val="bg1"/>
            </a:solidFill>
          </a:ln>
          <a:effectLst>
            <a:outerShdw blurRad="63500" sx="102000" sy="102000" algn="ctr" rotWithShape="0">
              <a:prstClr val="black">
                <a:alpha val="10000"/>
              </a:prstClr>
            </a:outerShdw>
          </a:effectLst>
        </p:spPr>
      </p:pic>
      <p:pic>
        <p:nvPicPr>
          <p:cNvPr id="25" name="Picture 24" descr="A group of women holding up signs&#10;&#10;Description automatically generated with low confidence">
            <a:extLst>
              <a:ext uri="{FF2B5EF4-FFF2-40B4-BE49-F238E27FC236}">
                <a16:creationId xmlns:a16="http://schemas.microsoft.com/office/drawing/2014/main" id="{476E7EBC-D51F-492B-7F89-415B05629A43}"/>
              </a:ext>
            </a:extLst>
          </p:cNvPr>
          <p:cNvPicPr>
            <a:picLocks noChangeAspect="1"/>
          </p:cNvPicPr>
          <p:nvPr/>
        </p:nvPicPr>
        <p:blipFill rotWithShape="1">
          <a:blip r:embed="rId5"/>
          <a:srcRect l="-43" t="-1476" r="9528" b="1476"/>
          <a:stretch/>
        </p:blipFill>
        <p:spPr>
          <a:xfrm rot="387262">
            <a:off x="5137057" y="578022"/>
            <a:ext cx="2265035" cy="1668243"/>
          </a:xfrm>
          <a:prstGeom prst="rect">
            <a:avLst/>
          </a:prstGeom>
          <a:ln w="101600">
            <a:solidFill>
              <a:schemeClr val="bg1"/>
            </a:solidFill>
          </a:ln>
          <a:effectLst>
            <a:outerShdw blurRad="63500" sx="102000" sy="102000" algn="ctr" rotWithShape="0">
              <a:prstClr val="black">
                <a:alpha val="10000"/>
              </a:prstClr>
            </a:outerShdw>
          </a:effectLst>
        </p:spPr>
      </p:pic>
      <p:sp>
        <p:nvSpPr>
          <p:cNvPr id="9" name="TextBox 8">
            <a:extLst>
              <a:ext uri="{FF2B5EF4-FFF2-40B4-BE49-F238E27FC236}">
                <a16:creationId xmlns:a16="http://schemas.microsoft.com/office/drawing/2014/main" id="{4AEFF430-B6AC-139A-9C48-C0B91B7CD9D3}"/>
              </a:ext>
            </a:extLst>
          </p:cNvPr>
          <p:cNvSpPr txBox="1"/>
          <p:nvPr/>
        </p:nvSpPr>
        <p:spPr>
          <a:xfrm>
            <a:off x="531652" y="1945134"/>
            <a:ext cx="3822696" cy="830997"/>
          </a:xfrm>
          <a:prstGeom prst="rect">
            <a:avLst/>
          </a:prstGeom>
          <a:solidFill>
            <a:srgbClr val="018926"/>
          </a:solidFill>
        </p:spPr>
        <p:txBody>
          <a:bodyPr wrap="square" rtlCol="0">
            <a:spAutoFit/>
          </a:bodyPr>
          <a:lstStyle/>
          <a:p>
            <a:r>
              <a:rPr lang="en-GB" sz="4800" b="1" i="0" dirty="0">
                <a:solidFill>
                  <a:schemeClr val="bg1"/>
                </a:solidFill>
                <a:effectLst/>
                <a:latin typeface="NSPCC Headline" panose="020F0903030202060203" pitchFamily="34" charset="0"/>
              </a:rPr>
              <a:t>What does a</a:t>
            </a:r>
          </a:p>
        </p:txBody>
      </p:sp>
      <p:sp>
        <p:nvSpPr>
          <p:cNvPr id="10" name="TextBox 9">
            <a:extLst>
              <a:ext uri="{FF2B5EF4-FFF2-40B4-BE49-F238E27FC236}">
                <a16:creationId xmlns:a16="http://schemas.microsoft.com/office/drawing/2014/main" id="{C3AA81FB-38EB-0498-764B-E40BE9B21068}"/>
              </a:ext>
            </a:extLst>
          </p:cNvPr>
          <p:cNvSpPr txBox="1"/>
          <p:nvPr/>
        </p:nvSpPr>
        <p:spPr>
          <a:xfrm>
            <a:off x="531652" y="2838985"/>
            <a:ext cx="5162276" cy="830997"/>
          </a:xfrm>
          <a:prstGeom prst="rect">
            <a:avLst/>
          </a:prstGeom>
          <a:solidFill>
            <a:srgbClr val="018926"/>
          </a:solidFill>
        </p:spPr>
        <p:txBody>
          <a:bodyPr wrap="square" rtlCol="0">
            <a:spAutoFit/>
          </a:bodyPr>
          <a:lstStyle/>
          <a:p>
            <a:r>
              <a:rPr lang="en-GB" sz="4800" b="1" i="0" dirty="0">
                <a:solidFill>
                  <a:schemeClr val="bg1"/>
                </a:solidFill>
                <a:effectLst/>
                <a:latin typeface="NSPCC Headline" panose="020F0903030202060203" pitchFamily="34" charset="0"/>
              </a:rPr>
              <a:t>partnership with</a:t>
            </a:r>
          </a:p>
        </p:txBody>
      </p:sp>
      <p:sp>
        <p:nvSpPr>
          <p:cNvPr id="12" name="TextBox 11">
            <a:extLst>
              <a:ext uri="{FF2B5EF4-FFF2-40B4-BE49-F238E27FC236}">
                <a16:creationId xmlns:a16="http://schemas.microsoft.com/office/drawing/2014/main" id="{B96AC18C-57F5-F10C-9970-9FCF1EA9FE4D}"/>
              </a:ext>
            </a:extLst>
          </p:cNvPr>
          <p:cNvSpPr txBox="1"/>
          <p:nvPr/>
        </p:nvSpPr>
        <p:spPr>
          <a:xfrm>
            <a:off x="531652" y="3743111"/>
            <a:ext cx="3730229" cy="830997"/>
          </a:xfrm>
          <a:prstGeom prst="rect">
            <a:avLst/>
          </a:prstGeom>
          <a:solidFill>
            <a:srgbClr val="018926"/>
          </a:solidFill>
        </p:spPr>
        <p:txBody>
          <a:bodyPr wrap="square" rtlCol="0">
            <a:spAutoFit/>
          </a:bodyPr>
          <a:lstStyle/>
          <a:p>
            <a:r>
              <a:rPr lang="en-GB" sz="4800" b="1" i="0" dirty="0">
                <a:solidFill>
                  <a:schemeClr val="bg1"/>
                </a:solidFill>
                <a:effectLst/>
                <a:latin typeface="NSPCC Headline" panose="020F0903030202060203" pitchFamily="34" charset="0"/>
              </a:rPr>
              <a:t>us look like?</a:t>
            </a:r>
          </a:p>
        </p:txBody>
      </p:sp>
      <p:pic>
        <p:nvPicPr>
          <p:cNvPr id="13" name="Picture 12">
            <a:extLst>
              <a:ext uri="{FF2B5EF4-FFF2-40B4-BE49-F238E27FC236}">
                <a16:creationId xmlns:a16="http://schemas.microsoft.com/office/drawing/2014/main" id="{5C4CF1F5-3709-405E-6055-8EADF283E495}"/>
              </a:ext>
            </a:extLst>
          </p:cNvPr>
          <p:cNvPicPr>
            <a:picLocks noChangeAspect="1"/>
          </p:cNvPicPr>
          <p:nvPr/>
        </p:nvPicPr>
        <p:blipFill>
          <a:blip r:embed="rId6"/>
          <a:stretch>
            <a:fillRect/>
          </a:stretch>
        </p:blipFill>
        <p:spPr>
          <a:xfrm>
            <a:off x="634392" y="3492000"/>
            <a:ext cx="3289082" cy="129658"/>
          </a:xfrm>
          <a:prstGeom prst="rect">
            <a:avLst/>
          </a:prstGeom>
        </p:spPr>
      </p:pic>
      <p:pic>
        <p:nvPicPr>
          <p:cNvPr id="11" name="Picture 10">
            <a:extLst>
              <a:ext uri="{FF2B5EF4-FFF2-40B4-BE49-F238E27FC236}">
                <a16:creationId xmlns:a16="http://schemas.microsoft.com/office/drawing/2014/main" id="{F2DD9E94-09CB-4EA3-D0A5-C38C8E5D0D89}"/>
              </a:ext>
            </a:extLst>
          </p:cNvPr>
          <p:cNvPicPr>
            <a:picLocks noChangeAspect="1"/>
          </p:cNvPicPr>
          <p:nvPr/>
        </p:nvPicPr>
        <p:blipFill>
          <a:blip r:embed="rId7"/>
          <a:srcRect/>
          <a:stretch/>
        </p:blipFill>
        <p:spPr>
          <a:xfrm rot="294831">
            <a:off x="8895409" y="800019"/>
            <a:ext cx="2597056" cy="1632435"/>
          </a:xfrm>
          <a:prstGeom prst="rect">
            <a:avLst/>
          </a:prstGeom>
          <a:ln w="101600">
            <a:solidFill>
              <a:schemeClr val="bg1"/>
            </a:solidFill>
          </a:ln>
          <a:effectLst>
            <a:outerShdw blurRad="63500" sx="102000" sy="102000" algn="ctr" rotWithShape="0">
              <a:prstClr val="black">
                <a:alpha val="10000"/>
              </a:prstClr>
            </a:outerShdw>
          </a:effectLst>
        </p:spPr>
      </p:pic>
      <p:pic>
        <p:nvPicPr>
          <p:cNvPr id="7" name="Picture 6" descr="A group of people in green shirts&#10;&#10;Description automatically generated with medium confidence">
            <a:extLst>
              <a:ext uri="{FF2B5EF4-FFF2-40B4-BE49-F238E27FC236}">
                <a16:creationId xmlns:a16="http://schemas.microsoft.com/office/drawing/2014/main" id="{50AFEE58-C21B-6645-3226-D878B44C10AA}"/>
              </a:ext>
            </a:extLst>
          </p:cNvPr>
          <p:cNvPicPr>
            <a:picLocks noChangeAspect="1"/>
          </p:cNvPicPr>
          <p:nvPr/>
        </p:nvPicPr>
        <p:blipFill>
          <a:blip r:embed="rId8"/>
          <a:stretch>
            <a:fillRect/>
          </a:stretch>
        </p:blipFill>
        <p:spPr>
          <a:xfrm>
            <a:off x="8171041" y="2480201"/>
            <a:ext cx="3327511" cy="1871839"/>
          </a:xfrm>
          <a:prstGeom prst="rect">
            <a:avLst/>
          </a:prstGeom>
          <a:ln w="101600">
            <a:solidFill>
              <a:schemeClr val="bg1"/>
            </a:solidFill>
          </a:ln>
          <a:effectLst>
            <a:outerShdw blurRad="63500" sx="102000" sy="102000" algn="ctr" rotWithShape="0">
              <a:prstClr val="black">
                <a:alpha val="10000"/>
              </a:prstClr>
            </a:outerShdw>
          </a:effectLst>
        </p:spPr>
      </p:pic>
      <p:pic>
        <p:nvPicPr>
          <p:cNvPr id="15" name="Picture 14" descr="A group of people wearing face masks holding books&#10;&#10;Description automatically generated with medium confidence">
            <a:extLst>
              <a:ext uri="{FF2B5EF4-FFF2-40B4-BE49-F238E27FC236}">
                <a16:creationId xmlns:a16="http://schemas.microsoft.com/office/drawing/2014/main" id="{117C6E22-7070-38D7-DB7F-A15EC43C0C78}"/>
              </a:ext>
            </a:extLst>
          </p:cNvPr>
          <p:cNvPicPr>
            <a:picLocks noChangeAspect="1"/>
          </p:cNvPicPr>
          <p:nvPr/>
        </p:nvPicPr>
        <p:blipFill>
          <a:blip r:embed="rId9"/>
          <a:stretch>
            <a:fillRect/>
          </a:stretch>
        </p:blipFill>
        <p:spPr>
          <a:xfrm rot="21421320">
            <a:off x="6245265" y="2357369"/>
            <a:ext cx="2438400" cy="1828800"/>
          </a:xfrm>
          <a:prstGeom prst="rect">
            <a:avLst/>
          </a:prstGeom>
          <a:ln w="101600">
            <a:solidFill>
              <a:schemeClr val="bg1"/>
            </a:solidFill>
          </a:ln>
          <a:effectLst>
            <a:outerShdw blurRad="63500" sx="102000" sy="102000" algn="ctr" rotWithShape="0">
              <a:prstClr val="black">
                <a:alpha val="10000"/>
              </a:prstClr>
            </a:outerShdw>
          </a:effectLst>
        </p:spPr>
      </p:pic>
      <p:pic>
        <p:nvPicPr>
          <p:cNvPr id="27" name="Picture 26" descr="A group of people posing for a photo&#10;&#10;Description automatically generated">
            <a:extLst>
              <a:ext uri="{FF2B5EF4-FFF2-40B4-BE49-F238E27FC236}">
                <a16:creationId xmlns:a16="http://schemas.microsoft.com/office/drawing/2014/main" id="{1C95837C-D40E-2940-23ED-D3378779F323}"/>
              </a:ext>
            </a:extLst>
          </p:cNvPr>
          <p:cNvPicPr>
            <a:picLocks noChangeAspect="1"/>
          </p:cNvPicPr>
          <p:nvPr/>
        </p:nvPicPr>
        <p:blipFill>
          <a:blip r:embed="rId10"/>
          <a:stretch>
            <a:fillRect/>
          </a:stretch>
        </p:blipFill>
        <p:spPr>
          <a:xfrm rot="21182594">
            <a:off x="4901801" y="4175942"/>
            <a:ext cx="2814685" cy="1538694"/>
          </a:xfrm>
          <a:prstGeom prst="rect">
            <a:avLst/>
          </a:prstGeom>
          <a:ln w="101600">
            <a:solidFill>
              <a:schemeClr val="bg1"/>
            </a:solidFill>
          </a:ln>
          <a:effectLst>
            <a:outerShdw blurRad="63500" sx="102000" sy="102000" algn="ctr" rotWithShape="0">
              <a:prstClr val="black">
                <a:alpha val="10000"/>
              </a:prstClr>
            </a:outerShdw>
          </a:effectLst>
        </p:spPr>
      </p:pic>
      <p:pic>
        <p:nvPicPr>
          <p:cNvPr id="19" name="Picture 18" descr="A group of people holding flags&#10;&#10;Description automatically generated with medium confidence">
            <a:extLst>
              <a:ext uri="{FF2B5EF4-FFF2-40B4-BE49-F238E27FC236}">
                <a16:creationId xmlns:a16="http://schemas.microsoft.com/office/drawing/2014/main" id="{FF955EF6-72CF-8B9E-D833-9A994453B70D}"/>
              </a:ext>
            </a:extLst>
          </p:cNvPr>
          <p:cNvPicPr>
            <a:picLocks noChangeAspect="1"/>
          </p:cNvPicPr>
          <p:nvPr/>
        </p:nvPicPr>
        <p:blipFill rotWithShape="1">
          <a:blip r:embed="rId11"/>
          <a:srcRect l="11002" r="13565"/>
          <a:stretch/>
        </p:blipFill>
        <p:spPr>
          <a:xfrm rot="264993">
            <a:off x="7281941" y="4355003"/>
            <a:ext cx="2402946" cy="1791889"/>
          </a:xfrm>
          <a:prstGeom prst="rect">
            <a:avLst/>
          </a:prstGeom>
          <a:ln w="101600">
            <a:solidFill>
              <a:schemeClr val="bg1"/>
            </a:solidFill>
          </a:ln>
          <a:effectLst>
            <a:outerShdw blurRad="63500" sx="102000" sy="102000" algn="ctr" rotWithShape="0">
              <a:prstClr val="black">
                <a:alpha val="10000"/>
              </a:prstClr>
            </a:outerShdw>
          </a:effectLst>
        </p:spPr>
      </p:pic>
      <p:pic>
        <p:nvPicPr>
          <p:cNvPr id="21" name="Picture 20">
            <a:extLst>
              <a:ext uri="{FF2B5EF4-FFF2-40B4-BE49-F238E27FC236}">
                <a16:creationId xmlns:a16="http://schemas.microsoft.com/office/drawing/2014/main" id="{93263AE0-ECA5-DD36-E238-B7FBA9FA1F9C}"/>
              </a:ext>
            </a:extLst>
          </p:cNvPr>
          <p:cNvPicPr>
            <a:picLocks noChangeAspect="1"/>
          </p:cNvPicPr>
          <p:nvPr/>
        </p:nvPicPr>
        <p:blipFill>
          <a:blip r:embed="rId12"/>
          <a:srcRect/>
          <a:stretch/>
        </p:blipFill>
        <p:spPr>
          <a:xfrm rot="21214423">
            <a:off x="9437757" y="4316718"/>
            <a:ext cx="1953880" cy="1303222"/>
          </a:xfrm>
          <a:prstGeom prst="rect">
            <a:avLst/>
          </a:prstGeom>
          <a:ln w="101600">
            <a:solidFill>
              <a:schemeClr val="bg1"/>
            </a:solidFill>
          </a:ln>
          <a:effectLst>
            <a:outerShdw blurRad="63500" sx="102000" sy="102000" algn="ctr" rotWithShape="0">
              <a:prstClr val="black">
                <a:alpha val="10000"/>
              </a:prstClr>
            </a:outerShdw>
          </a:effectLst>
        </p:spPr>
      </p:pic>
    </p:spTree>
    <p:extLst>
      <p:ext uri="{BB962C8B-B14F-4D97-AF65-F5344CB8AC3E}">
        <p14:creationId xmlns:p14="http://schemas.microsoft.com/office/powerpoint/2010/main" val="1892761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2014-D97F-4362-BCD8-9BD94D52E20F}"/>
              </a:ext>
            </a:extLst>
          </p:cNvPr>
          <p:cNvSpPr>
            <a:spLocks noGrp="1"/>
          </p:cNvSpPr>
          <p:nvPr>
            <p:ph type="title"/>
          </p:nvPr>
        </p:nvSpPr>
        <p:spPr/>
        <p:txBody>
          <a:bodyPr>
            <a:normAutofit fontScale="90000"/>
          </a:bodyPr>
          <a:lstStyle/>
          <a:p>
            <a:r>
              <a:rPr lang="en-GB" dirty="0"/>
              <a:t>A Partnership with NSPCC NI</a:t>
            </a:r>
          </a:p>
        </p:txBody>
      </p:sp>
      <p:pic>
        <p:nvPicPr>
          <p:cNvPr id="5" name="Content Placeholder 4">
            <a:extLst>
              <a:ext uri="{FF2B5EF4-FFF2-40B4-BE49-F238E27FC236}">
                <a16:creationId xmlns:a16="http://schemas.microsoft.com/office/drawing/2014/main" id="{7FC42C76-2BE7-49B8-B486-831DEC250880}"/>
              </a:ext>
            </a:extLst>
          </p:cNvPr>
          <p:cNvPicPr>
            <a:picLocks noGrp="1" noChangeAspect="1"/>
          </p:cNvPicPr>
          <p:nvPr>
            <p:ph idx="1"/>
          </p:nvPr>
        </p:nvPicPr>
        <p:blipFill rotWithShape="1">
          <a:blip r:embed="rId2"/>
          <a:srcRect l="42772" t="24828" r="28477" b="42649"/>
          <a:stretch/>
        </p:blipFill>
        <p:spPr>
          <a:xfrm>
            <a:off x="377208" y="928073"/>
            <a:ext cx="5928998" cy="3601397"/>
          </a:xfrm>
        </p:spPr>
      </p:pic>
      <p:pic>
        <p:nvPicPr>
          <p:cNvPr id="6" name="Content Placeholder 4">
            <a:extLst>
              <a:ext uri="{FF2B5EF4-FFF2-40B4-BE49-F238E27FC236}">
                <a16:creationId xmlns:a16="http://schemas.microsoft.com/office/drawing/2014/main" id="{A5538D7A-D5A2-44EC-BB80-20F6646DA0F4}"/>
              </a:ext>
            </a:extLst>
          </p:cNvPr>
          <p:cNvPicPr>
            <a:picLocks noChangeAspect="1"/>
          </p:cNvPicPr>
          <p:nvPr/>
        </p:nvPicPr>
        <p:blipFill rotWithShape="1">
          <a:blip r:embed="rId2"/>
          <a:srcRect l="43390" t="57793" r="28720" b="6043"/>
          <a:stretch/>
        </p:blipFill>
        <p:spPr>
          <a:xfrm>
            <a:off x="6400799" y="1749309"/>
            <a:ext cx="5634858" cy="3923414"/>
          </a:xfrm>
          <a:prstGeom prst="rect">
            <a:avLst/>
          </a:prstGeom>
        </p:spPr>
      </p:pic>
      <p:sp>
        <p:nvSpPr>
          <p:cNvPr id="7" name="TextBox 6">
            <a:extLst>
              <a:ext uri="{FF2B5EF4-FFF2-40B4-BE49-F238E27FC236}">
                <a16:creationId xmlns:a16="http://schemas.microsoft.com/office/drawing/2014/main" id="{2032DF46-F8E7-4012-BEC2-EBB0A3ABEF73}"/>
              </a:ext>
            </a:extLst>
          </p:cNvPr>
          <p:cNvSpPr txBox="1"/>
          <p:nvPr/>
        </p:nvSpPr>
        <p:spPr>
          <a:xfrm>
            <a:off x="282615" y="4657061"/>
            <a:ext cx="6118185" cy="1938992"/>
          </a:xfrm>
          <a:prstGeom prst="rect">
            <a:avLst/>
          </a:prstGeom>
          <a:noFill/>
        </p:spPr>
        <p:txBody>
          <a:bodyPr wrap="square" rtlCol="0">
            <a:spAutoFit/>
          </a:bodyPr>
          <a:lstStyle/>
          <a:p>
            <a:pPr marL="285750" indent="-285750">
              <a:buFont typeface="Arial" panose="020B0604020202020204" pitchFamily="34" charset="0"/>
              <a:buChar char="•"/>
            </a:pPr>
            <a:r>
              <a:rPr lang="en-GB" sz="1500" dirty="0">
                <a:latin typeface="NSPCC Regular" panose="020F0503030202060203" pitchFamily="34" charset="0"/>
              </a:rPr>
              <a:t>Dedicated account manager</a:t>
            </a:r>
          </a:p>
          <a:p>
            <a:pPr marL="285750" indent="-285750">
              <a:buFont typeface="Arial" panose="020B0604020202020204" pitchFamily="34" charset="0"/>
              <a:buChar char="•"/>
            </a:pPr>
            <a:r>
              <a:rPr lang="en-GB" sz="1500" dirty="0">
                <a:latin typeface="NSPCC Regular" panose="020F0503030202060203" pitchFamily="34" charset="0"/>
              </a:rPr>
              <a:t>Volunteering opportunities</a:t>
            </a:r>
          </a:p>
          <a:p>
            <a:pPr marL="285750" indent="-285750">
              <a:buFont typeface="Arial" panose="020B0604020202020204" pitchFamily="34" charset="0"/>
              <a:buChar char="•"/>
            </a:pPr>
            <a:r>
              <a:rPr lang="en-GB" sz="1500" dirty="0">
                <a:latin typeface="NSPCC Regular" panose="020F0503030202060203" pitchFamily="34" charset="0"/>
              </a:rPr>
              <a:t>Access to a range of webinars &amp; workshops covering topics from child safety online, to children’s mental health for staff</a:t>
            </a:r>
          </a:p>
          <a:p>
            <a:pPr marL="285750" indent="-285750">
              <a:buFont typeface="Arial" panose="020B0604020202020204" pitchFamily="34" charset="0"/>
              <a:buChar char="•"/>
            </a:pPr>
            <a:r>
              <a:rPr lang="en-GB" sz="1500" dirty="0">
                <a:latin typeface="NSPCC Regular" panose="020F0503030202060203" pitchFamily="34" charset="0"/>
              </a:rPr>
              <a:t>Annual fundraising events – perfect for team building!</a:t>
            </a:r>
          </a:p>
          <a:p>
            <a:pPr marL="285750" indent="-285750">
              <a:buFont typeface="Arial" panose="020B0604020202020204" pitchFamily="34" charset="0"/>
              <a:buChar char="•"/>
            </a:pPr>
            <a:r>
              <a:rPr lang="en-GB" sz="1500" dirty="0">
                <a:latin typeface="NSPCC Regular" panose="020F0503030202060203" pitchFamily="34" charset="0"/>
              </a:rPr>
              <a:t>Advice &amp; support on CSR, child protection and more</a:t>
            </a:r>
          </a:p>
          <a:p>
            <a:pPr marL="285750" indent="-285750">
              <a:buFont typeface="Arial" panose="020B0604020202020204" pitchFamily="34" charset="0"/>
              <a:buChar char="•"/>
            </a:pPr>
            <a:r>
              <a:rPr lang="en-GB" sz="1500" dirty="0">
                <a:latin typeface="NSPCC Regular" panose="020F0503030202060203" pitchFamily="34" charset="0"/>
              </a:rPr>
              <a:t>A united partnership, with a focus on two way communication and collaboration to benefit both.</a:t>
            </a:r>
          </a:p>
        </p:txBody>
      </p:sp>
    </p:spTree>
    <p:extLst>
      <p:ext uri="{BB962C8B-B14F-4D97-AF65-F5344CB8AC3E}">
        <p14:creationId xmlns:p14="http://schemas.microsoft.com/office/powerpoint/2010/main" val="3655623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F4F5E2-7238-4C9A-F725-1335452C6C71}"/>
              </a:ext>
            </a:extLst>
          </p:cNvPr>
          <p:cNvPicPr>
            <a:picLocks noChangeAspect="1"/>
          </p:cNvPicPr>
          <p:nvPr/>
        </p:nvPicPr>
        <p:blipFill>
          <a:blip r:embed="rId2">
            <a:extLst>
              <a:ext uri="{28A0092B-C50C-407E-A947-70E740481C1C}">
                <a14:useLocalDpi xmlns:a14="http://schemas.microsoft.com/office/drawing/2010/main" val="0"/>
              </a:ext>
            </a:extLst>
          </a:blip>
          <a:srcRect t="7680" b="7680"/>
          <a:stretch/>
        </p:blipFill>
        <p:spPr>
          <a:xfrm>
            <a:off x="0" y="0"/>
            <a:ext cx="12192000" cy="6858000"/>
          </a:xfrm>
          <a:prstGeom prst="rect">
            <a:avLst/>
          </a:prstGeom>
        </p:spPr>
      </p:pic>
      <p:sp>
        <p:nvSpPr>
          <p:cNvPr id="3" name="TextBox 2">
            <a:extLst>
              <a:ext uri="{FF2B5EF4-FFF2-40B4-BE49-F238E27FC236}">
                <a16:creationId xmlns:a16="http://schemas.microsoft.com/office/drawing/2014/main" id="{497EFD62-B1C3-DA8C-0FC7-8880ABDF679B}"/>
              </a:ext>
            </a:extLst>
          </p:cNvPr>
          <p:cNvSpPr txBox="1"/>
          <p:nvPr/>
        </p:nvSpPr>
        <p:spPr>
          <a:xfrm>
            <a:off x="417239" y="1335555"/>
            <a:ext cx="4118185" cy="3293209"/>
          </a:xfrm>
          <a:prstGeom prst="rect">
            <a:avLst/>
          </a:prstGeom>
          <a:noFill/>
        </p:spPr>
        <p:txBody>
          <a:bodyPr wrap="square" rtlCol="0">
            <a:spAutoFit/>
          </a:bodyPr>
          <a:lstStyle/>
          <a:p>
            <a:r>
              <a:rPr lang="en-GB" sz="2000">
                <a:solidFill>
                  <a:srgbClr val="018926"/>
                </a:solidFill>
                <a:latin typeface="NSPCC" panose="02000000000000000000" pitchFamily="2" charset="77"/>
              </a:rPr>
              <a:t>I've been doing a lot better over the past few months and it feels like I've broken out of the dark place I was in.  I just want to say thank you for helping me out through all of this. I don't know what I would've done without Childline's help! </a:t>
            </a:r>
            <a:br>
              <a:rPr lang="en-GB" sz="2000">
                <a:solidFill>
                  <a:srgbClr val="018926"/>
                </a:solidFill>
                <a:latin typeface="NSPCC" panose="02000000000000000000" pitchFamily="2" charset="77"/>
              </a:rPr>
            </a:br>
            <a:r>
              <a:rPr lang="en-GB" sz="2000">
                <a:solidFill>
                  <a:srgbClr val="018926"/>
                </a:solidFill>
                <a:latin typeface="NSPCC" panose="02000000000000000000" pitchFamily="2" charset="77"/>
              </a:rPr>
              <a:t>If it wasn't for me finding Childline, </a:t>
            </a:r>
            <a:br>
              <a:rPr lang="en-GB" sz="2000">
                <a:solidFill>
                  <a:srgbClr val="018926"/>
                </a:solidFill>
                <a:latin typeface="NSPCC" panose="02000000000000000000" pitchFamily="2" charset="77"/>
              </a:rPr>
            </a:br>
            <a:r>
              <a:rPr lang="en-GB" sz="2000">
                <a:solidFill>
                  <a:srgbClr val="018926"/>
                </a:solidFill>
                <a:latin typeface="NSPCC" panose="02000000000000000000" pitchFamily="2" charset="77"/>
              </a:rPr>
              <a:t>I don't know where I would be.” </a:t>
            </a:r>
          </a:p>
          <a:p>
            <a:endParaRPr lang="en-GB" sz="1400">
              <a:solidFill>
                <a:srgbClr val="018926"/>
              </a:solidFill>
              <a:effectLst/>
              <a:latin typeface="NSPCC" panose="02000000000000000000" pitchFamily="2" charset="77"/>
            </a:endParaRPr>
          </a:p>
          <a:p>
            <a:r>
              <a:rPr lang="en-GB" sz="1400">
                <a:latin typeface="NSPCC" panose="02000000000000000000" pitchFamily="2" charset="77"/>
              </a:rPr>
              <a:t>Girl, aged 15</a:t>
            </a:r>
            <a:endParaRPr lang="en-GB" sz="1400">
              <a:effectLst/>
              <a:latin typeface="NSPCC" panose="02000000000000000000" pitchFamily="2" charset="77"/>
            </a:endParaRPr>
          </a:p>
        </p:txBody>
      </p:sp>
      <p:pic>
        <p:nvPicPr>
          <p:cNvPr id="4" name="Picture 3" descr="Logo&#10;&#10;Description automatically generated">
            <a:extLst>
              <a:ext uri="{FF2B5EF4-FFF2-40B4-BE49-F238E27FC236}">
                <a16:creationId xmlns:a16="http://schemas.microsoft.com/office/drawing/2014/main" id="{351DFBE4-B2BE-2E69-94BD-4CD8AF3EE99F}"/>
              </a:ext>
            </a:extLst>
          </p:cNvPr>
          <p:cNvPicPr>
            <a:picLocks noChangeAspect="1"/>
          </p:cNvPicPr>
          <p:nvPr/>
        </p:nvPicPr>
        <p:blipFill rotWithShape="1">
          <a:blip r:embed="rId3"/>
          <a:srcRect l="23309" t="31646" r="23542" b="31741"/>
          <a:stretch/>
        </p:blipFill>
        <p:spPr>
          <a:xfrm>
            <a:off x="448235" y="887777"/>
            <a:ext cx="448766" cy="389894"/>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FCAFBF68-8564-066A-4CFA-B023D3158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6" y="4255926"/>
            <a:ext cx="4920877" cy="1707119"/>
          </a:xfrm>
          <a:prstGeom prst="rect">
            <a:avLst/>
          </a:prstGeom>
        </p:spPr>
      </p:pic>
    </p:spTree>
    <p:extLst>
      <p:ext uri="{BB962C8B-B14F-4D97-AF65-F5344CB8AC3E}">
        <p14:creationId xmlns:p14="http://schemas.microsoft.com/office/powerpoint/2010/main" val="4112508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2A53E"/>
        </a:solidFill>
        <a:effectLst/>
      </p:bgPr>
    </p:bg>
    <p:spTree>
      <p:nvGrpSpPr>
        <p:cNvPr id="1" name=""/>
        <p:cNvGrpSpPr/>
        <p:nvPr/>
      </p:nvGrpSpPr>
      <p:grpSpPr>
        <a:xfrm>
          <a:off x="0" y="0"/>
          <a:ext cx="0" cy="0"/>
          <a:chOff x="0" y="0"/>
          <a:chExt cx="0" cy="0"/>
        </a:xfrm>
      </p:grpSpPr>
      <p:pic>
        <p:nvPicPr>
          <p:cNvPr id="1026" name="Picture 2" descr="A preview of asset 38072">
            <a:extLst>
              <a:ext uri="{FF2B5EF4-FFF2-40B4-BE49-F238E27FC236}">
                <a16:creationId xmlns:a16="http://schemas.microsoft.com/office/drawing/2014/main" id="{78D24D60-E7AC-4E78-A66E-FF36FEEA4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353" y="2357999"/>
            <a:ext cx="6188003" cy="2142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9ACDA54-0D88-A94A-9C8C-A1103A9F1EE1}"/>
              </a:ext>
            </a:extLst>
          </p:cNvPr>
          <p:cNvSpPr/>
          <p:nvPr/>
        </p:nvSpPr>
        <p:spPr>
          <a:xfrm>
            <a:off x="0" y="0"/>
            <a:ext cx="12192000" cy="6858000"/>
          </a:xfrm>
          <a:prstGeom prst="rect">
            <a:avLst/>
          </a:prstGeom>
          <a:solidFill>
            <a:srgbClr val="018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with medium confidence">
            <a:extLst>
              <a:ext uri="{FF2B5EF4-FFF2-40B4-BE49-F238E27FC236}">
                <a16:creationId xmlns:a16="http://schemas.microsoft.com/office/drawing/2014/main" id="{D9D37D28-910A-7334-0120-698ACC3CE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8776" y="2164283"/>
            <a:ext cx="6174449" cy="2142000"/>
          </a:xfrm>
          <a:prstGeom prst="rect">
            <a:avLst/>
          </a:prstGeom>
        </p:spPr>
      </p:pic>
      <p:sp>
        <p:nvSpPr>
          <p:cNvPr id="5" name="TextBox 4">
            <a:extLst>
              <a:ext uri="{FF2B5EF4-FFF2-40B4-BE49-F238E27FC236}">
                <a16:creationId xmlns:a16="http://schemas.microsoft.com/office/drawing/2014/main" id="{72C1BAE1-C259-65B1-BC14-0F9C31A185E7}"/>
              </a:ext>
            </a:extLst>
          </p:cNvPr>
          <p:cNvSpPr txBox="1"/>
          <p:nvPr/>
        </p:nvSpPr>
        <p:spPr>
          <a:xfrm>
            <a:off x="293427" y="6254565"/>
            <a:ext cx="5802573" cy="338554"/>
          </a:xfrm>
          <a:prstGeom prst="rect">
            <a:avLst/>
          </a:prstGeom>
          <a:noFill/>
        </p:spPr>
        <p:txBody>
          <a:bodyPr wrap="square">
            <a:spAutoFit/>
          </a:bodyPr>
          <a:lstStyle/>
          <a:p>
            <a:r>
              <a:rPr lang="en-GB" sz="800">
                <a:effectLst/>
                <a:latin typeface="NSPCC" panose="02000000000000000000" pitchFamily="2" charset="77"/>
              </a:rPr>
              <a:t>©National Society for the Prevention of Cruelty to Children (NSPCC) 2023. Registered charity England and Wales 216401. Scotland SC037717 and Jersey  384. Photography by Tom Hull and Patch Dolan. The children pictured are models.</a:t>
            </a:r>
          </a:p>
        </p:txBody>
      </p:sp>
    </p:spTree>
    <p:extLst>
      <p:ext uri="{BB962C8B-B14F-4D97-AF65-F5344CB8AC3E}">
        <p14:creationId xmlns:p14="http://schemas.microsoft.com/office/powerpoint/2010/main" val="2907299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928125-4820-4813-9304-811B2967C9B8}"/>
              </a:ext>
            </a:extLst>
          </p:cNvPr>
          <p:cNvSpPr/>
          <p:nvPr/>
        </p:nvSpPr>
        <p:spPr>
          <a:xfrm>
            <a:off x="228219" y="1226843"/>
            <a:ext cx="5731449" cy="4524315"/>
          </a:xfrm>
          <a:prstGeom prst="rect">
            <a:avLst/>
          </a:prstGeom>
          <a:noFill/>
        </p:spPr>
        <p:txBody>
          <a:bodyPr wrap="square">
            <a:spAutoFit/>
          </a:bodyPr>
          <a:lstStyle/>
          <a:p>
            <a:r>
              <a:rPr lang="en-GB" b="1" dirty="0">
                <a:solidFill>
                  <a:srgbClr val="018926"/>
                </a:solidFill>
                <a:effectLst/>
                <a:latin typeface="NSPCC" panose="02000000000000000000" pitchFamily="2" charset="77"/>
              </a:rPr>
              <a:t>In </a:t>
            </a:r>
            <a:r>
              <a:rPr lang="en-GB" b="1" dirty="0">
                <a:solidFill>
                  <a:srgbClr val="018926"/>
                </a:solidFill>
                <a:latin typeface="NSPCC" panose="02000000000000000000" pitchFamily="2" charset="77"/>
              </a:rPr>
              <a:t>the average </a:t>
            </a:r>
            <a:r>
              <a:rPr lang="en-GB" b="1" dirty="0">
                <a:solidFill>
                  <a:srgbClr val="018926"/>
                </a:solidFill>
                <a:effectLst/>
                <a:latin typeface="NSPCC" panose="02000000000000000000" pitchFamily="2" charset="77"/>
              </a:rPr>
              <a:t>primary school </a:t>
            </a:r>
          </a:p>
          <a:p>
            <a:r>
              <a:rPr lang="en-GB" b="1" dirty="0">
                <a:solidFill>
                  <a:srgbClr val="018926"/>
                </a:solidFill>
                <a:effectLst/>
                <a:latin typeface="NSPCC" panose="02000000000000000000" pitchFamily="2" charset="77"/>
              </a:rPr>
              <a:t>Class, at least 2 children have suffered abuse or neglect.</a:t>
            </a:r>
          </a:p>
          <a:p>
            <a:endParaRPr lang="en-GB" b="1" dirty="0">
              <a:solidFill>
                <a:srgbClr val="018926"/>
              </a:solidFill>
              <a:latin typeface="NSPCC Regular" panose="020F0503030202060203" pitchFamily="34" charset="0"/>
            </a:endParaRPr>
          </a:p>
          <a:p>
            <a:r>
              <a:rPr lang="en-GB" dirty="0">
                <a:latin typeface="NSPCC Regular" panose="020F0503030202060203" pitchFamily="34" charset="0"/>
              </a:rPr>
              <a:t>But the numbers only ever tell half the story. </a:t>
            </a:r>
          </a:p>
          <a:p>
            <a:r>
              <a:rPr lang="en-GB" dirty="0">
                <a:latin typeface="NSPCC Regular" panose="020F0503030202060203" pitchFamily="34" charset="0"/>
              </a:rPr>
              <a:t>Behind every number is a real child.</a:t>
            </a:r>
            <a:endParaRPr lang="en-GB" dirty="0">
              <a:solidFill>
                <a:srgbClr val="018926"/>
              </a:solidFill>
              <a:latin typeface="NSPCC Regular" panose="020F0503030202060203" pitchFamily="34" charset="0"/>
            </a:endParaRPr>
          </a:p>
          <a:p>
            <a:endParaRPr lang="en-GB" b="1" dirty="0">
              <a:solidFill>
                <a:srgbClr val="018926"/>
              </a:solidFill>
              <a:latin typeface="NSPCC Regular" panose="020F0503030202060203" pitchFamily="34" charset="0"/>
            </a:endParaRPr>
          </a:p>
          <a:p>
            <a:r>
              <a:rPr lang="en-GB" b="1" dirty="0">
                <a:solidFill>
                  <a:srgbClr val="018926"/>
                </a:solidFill>
                <a:latin typeface="NSPCC" panose="02000000000000000000" pitchFamily="2" charset="77"/>
              </a:rPr>
              <a:t>But i</a:t>
            </a:r>
            <a:r>
              <a:rPr lang="en-GB" b="1" dirty="0">
                <a:solidFill>
                  <a:srgbClr val="018926"/>
                </a:solidFill>
                <a:effectLst/>
                <a:latin typeface="NSPCC" panose="02000000000000000000" pitchFamily="2" charset="77"/>
              </a:rPr>
              <a:t>t doesn’t have to be this way. </a:t>
            </a:r>
          </a:p>
          <a:p>
            <a:endParaRPr lang="en-GB" b="1" dirty="0">
              <a:solidFill>
                <a:srgbClr val="018926"/>
              </a:solidFill>
              <a:latin typeface="NSPCC Regular" panose="020F0503030202060203" pitchFamily="34" charset="0"/>
            </a:endParaRPr>
          </a:p>
          <a:p>
            <a:r>
              <a:rPr lang="en-GB" sz="1800" dirty="0">
                <a:solidFill>
                  <a:srgbClr val="231F20"/>
                </a:solidFill>
                <a:latin typeface="NSPCC Regular" panose="020F0503030202060203" pitchFamily="34" charset="0"/>
                <a:cs typeface="Century Gothic"/>
              </a:rPr>
              <a:t>The NSPCC has been fighting to keep families </a:t>
            </a:r>
            <a:br>
              <a:rPr lang="en-GB" sz="1800" dirty="0">
                <a:solidFill>
                  <a:srgbClr val="231F20"/>
                </a:solidFill>
                <a:latin typeface="NSPCC Regular" panose="020F0503030202060203" pitchFamily="34" charset="0"/>
                <a:cs typeface="Century Gothic"/>
              </a:rPr>
            </a:br>
            <a:r>
              <a:rPr lang="en-GB" sz="1800" dirty="0">
                <a:solidFill>
                  <a:srgbClr val="231F20"/>
                </a:solidFill>
                <a:latin typeface="NSPCC Regular" panose="020F0503030202060203" pitchFamily="34" charset="0"/>
                <a:cs typeface="Century Gothic"/>
              </a:rPr>
              <a:t>safe, happy and well for over 100 years.</a:t>
            </a:r>
          </a:p>
          <a:p>
            <a:endParaRPr lang="en-GB" sz="1800" dirty="0">
              <a:solidFill>
                <a:srgbClr val="231F20"/>
              </a:solidFill>
              <a:latin typeface="NSPCC Regular" panose="020F0503030202060203" pitchFamily="34" charset="0"/>
              <a:cs typeface="Century Gothic"/>
            </a:endParaRPr>
          </a:p>
          <a:p>
            <a:r>
              <a:rPr lang="en-GB" sz="1800" dirty="0">
                <a:solidFill>
                  <a:srgbClr val="231F20"/>
                </a:solidFill>
                <a:latin typeface="NSPCC Regular"/>
                <a:cs typeface="Century Gothic"/>
              </a:rPr>
              <a:t>Above all, we need to work together. Because we </a:t>
            </a:r>
            <a:br>
              <a:rPr lang="en-GB" sz="1800" dirty="0">
                <a:solidFill>
                  <a:srgbClr val="231F20"/>
                </a:solidFill>
                <a:latin typeface="NSPCC Regular"/>
                <a:cs typeface="Century Gothic"/>
              </a:rPr>
            </a:br>
            <a:r>
              <a:rPr lang="en-GB" sz="1800" dirty="0">
                <a:solidFill>
                  <a:srgbClr val="231F20"/>
                </a:solidFill>
                <a:latin typeface="NSPCC Regular"/>
                <a:cs typeface="Century Gothic"/>
              </a:rPr>
              <a:t>know that we can’t stop child abuse alone.</a:t>
            </a:r>
          </a:p>
          <a:p>
            <a:endParaRPr lang="en-GB" sz="1800" dirty="0">
              <a:solidFill>
                <a:srgbClr val="231F20"/>
              </a:solidFill>
              <a:latin typeface="NSPCC Regular" panose="020F0503030202060203" pitchFamily="34" charset="0"/>
              <a:cs typeface="Century Gothic"/>
            </a:endParaRPr>
          </a:p>
          <a:p>
            <a:r>
              <a:rPr lang="en-GB" sz="1800" dirty="0">
                <a:solidFill>
                  <a:srgbClr val="231F20"/>
                </a:solidFill>
                <a:latin typeface="NSPCC Regular" panose="020F0503030202060203" pitchFamily="34" charset="0"/>
                <a:cs typeface="Century Gothic"/>
              </a:rPr>
              <a:t>We hope </a:t>
            </a:r>
            <a:r>
              <a:rPr lang="en-GB" sz="1800" dirty="0">
                <a:latin typeface="NSPCC Regular" panose="020F0503030202060203" pitchFamily="34" charset="0"/>
                <a:cs typeface="Century Gothic"/>
              </a:rPr>
              <a:t>JMK Solicitors </a:t>
            </a:r>
            <a:r>
              <a:rPr lang="en-GB" sz="1800" dirty="0">
                <a:solidFill>
                  <a:srgbClr val="231F20"/>
                </a:solidFill>
                <a:latin typeface="NSPCC Regular" panose="020F0503030202060203" pitchFamily="34" charset="0"/>
                <a:cs typeface="Century Gothic"/>
              </a:rPr>
              <a:t>will join us, and</a:t>
            </a:r>
            <a:endParaRPr lang="en-GB" b="1" dirty="0">
              <a:solidFill>
                <a:srgbClr val="018926"/>
              </a:solidFill>
              <a:latin typeface="NSPCC Regular" panose="020F0503030202060203" pitchFamily="34" charset="0"/>
            </a:endParaRPr>
          </a:p>
          <a:p>
            <a:r>
              <a:rPr lang="en-GB" b="1" u="none" strike="noStrike" baseline="0" dirty="0">
                <a:solidFill>
                  <a:srgbClr val="018926"/>
                </a:solidFill>
                <a:latin typeface="NSPCC" panose="02000000000000000000" pitchFamily="2" charset="77"/>
              </a:rPr>
              <a:t>create a legacy to be proud of.</a:t>
            </a:r>
          </a:p>
        </p:txBody>
      </p:sp>
      <p:sp>
        <p:nvSpPr>
          <p:cNvPr id="13" name="TextBox 12">
            <a:extLst>
              <a:ext uri="{FF2B5EF4-FFF2-40B4-BE49-F238E27FC236}">
                <a16:creationId xmlns:a16="http://schemas.microsoft.com/office/drawing/2014/main" id="{202A0014-538A-45A3-9F82-48C38D5FF152}"/>
              </a:ext>
            </a:extLst>
          </p:cNvPr>
          <p:cNvSpPr txBox="1"/>
          <p:nvPr/>
        </p:nvSpPr>
        <p:spPr>
          <a:xfrm>
            <a:off x="273996" y="210905"/>
            <a:ext cx="4004927" cy="769441"/>
          </a:xfrm>
          <a:prstGeom prst="rect">
            <a:avLst/>
          </a:prstGeom>
          <a:noFill/>
        </p:spPr>
        <p:txBody>
          <a:bodyPr wrap="square">
            <a:spAutoFit/>
          </a:bodyPr>
          <a:lstStyle/>
          <a:p>
            <a:r>
              <a:rPr lang="en-GB" sz="4400">
                <a:solidFill>
                  <a:srgbClr val="018926"/>
                </a:solidFill>
                <a:latin typeface="NSPCC Headline" panose="020F0903030202060203" pitchFamily="34" charset="0"/>
              </a:rPr>
              <a:t>Why we exist</a:t>
            </a:r>
            <a:endParaRPr lang="en-GB" sz="4400" b="0" i="0">
              <a:solidFill>
                <a:srgbClr val="018926"/>
              </a:solidFill>
              <a:effectLst/>
              <a:latin typeface="NSPCC Headline" panose="020F0903030202060203" pitchFamily="34" charset="0"/>
            </a:endParaRPr>
          </a:p>
        </p:txBody>
      </p:sp>
      <p:pic>
        <p:nvPicPr>
          <p:cNvPr id="8" name="Picture 7" descr="A person and child playing with toys&#10;&#10;Description automatically generated with low confidence">
            <a:extLst>
              <a:ext uri="{FF2B5EF4-FFF2-40B4-BE49-F238E27FC236}">
                <a16:creationId xmlns:a16="http://schemas.microsoft.com/office/drawing/2014/main" id="{586C34D4-BBF2-3A5D-123C-CBF06B3881FC}"/>
              </a:ext>
            </a:extLst>
          </p:cNvPr>
          <p:cNvPicPr>
            <a:picLocks noChangeAspect="1"/>
          </p:cNvPicPr>
          <p:nvPr/>
        </p:nvPicPr>
        <p:blipFill rotWithShape="1">
          <a:blip r:embed="rId3">
            <a:extLst>
              <a:ext uri="{28A0092B-C50C-407E-A947-70E740481C1C}">
                <a14:useLocalDpi xmlns:a14="http://schemas.microsoft.com/office/drawing/2010/main" val="0"/>
              </a:ext>
            </a:extLst>
          </a:blip>
          <a:srcRect l="8893" t="6549" r="34303"/>
          <a:stretch/>
        </p:blipFill>
        <p:spPr>
          <a:xfrm>
            <a:off x="9024028" y="304051"/>
            <a:ext cx="2847085" cy="3112852"/>
          </a:xfrm>
          <a:prstGeom prst="rect">
            <a:avLst/>
          </a:prstGeom>
        </p:spPr>
      </p:pic>
      <p:pic>
        <p:nvPicPr>
          <p:cNvPr id="9" name="Picture 8">
            <a:extLst>
              <a:ext uri="{FF2B5EF4-FFF2-40B4-BE49-F238E27FC236}">
                <a16:creationId xmlns:a16="http://schemas.microsoft.com/office/drawing/2014/main" id="{01D8C96D-CE70-6B13-42DA-ED4BCE023705}"/>
              </a:ext>
            </a:extLst>
          </p:cNvPr>
          <p:cNvPicPr>
            <a:picLocks noChangeAspect="1"/>
          </p:cNvPicPr>
          <p:nvPr/>
        </p:nvPicPr>
        <p:blipFill rotWithShape="1">
          <a:blip r:embed="rId4">
            <a:extLst>
              <a:ext uri="{28A0092B-C50C-407E-A947-70E740481C1C}">
                <a14:useLocalDpi xmlns:a14="http://schemas.microsoft.com/office/drawing/2010/main" val="0"/>
              </a:ext>
            </a:extLst>
          </a:blip>
          <a:srcRect l="19762" r="19452"/>
          <a:stretch/>
        </p:blipFill>
        <p:spPr>
          <a:xfrm>
            <a:off x="6186089" y="3416903"/>
            <a:ext cx="2847089" cy="3112852"/>
          </a:xfrm>
          <a:prstGeom prst="rect">
            <a:avLst/>
          </a:prstGeom>
        </p:spPr>
      </p:pic>
      <p:pic>
        <p:nvPicPr>
          <p:cNvPr id="11" name="Picture 10">
            <a:extLst>
              <a:ext uri="{FF2B5EF4-FFF2-40B4-BE49-F238E27FC236}">
                <a16:creationId xmlns:a16="http://schemas.microsoft.com/office/drawing/2014/main" id="{CC4CBA4A-4BB5-6DE4-A3BD-EBD62272D1DD}"/>
              </a:ext>
            </a:extLst>
          </p:cNvPr>
          <p:cNvPicPr>
            <a:picLocks noChangeAspect="1"/>
          </p:cNvPicPr>
          <p:nvPr/>
        </p:nvPicPr>
        <p:blipFill rotWithShape="1">
          <a:blip r:embed="rId5">
            <a:extLst>
              <a:ext uri="{28A0092B-C50C-407E-A947-70E740481C1C}">
                <a14:useLocalDpi xmlns:a14="http://schemas.microsoft.com/office/drawing/2010/main" val="0"/>
              </a:ext>
            </a:extLst>
          </a:blip>
          <a:srcRect l="13018" t="2722" r="27851"/>
          <a:stretch/>
        </p:blipFill>
        <p:spPr>
          <a:xfrm>
            <a:off x="6186092" y="304051"/>
            <a:ext cx="2847089" cy="3112852"/>
          </a:xfrm>
          <a:prstGeom prst="rect">
            <a:avLst/>
          </a:prstGeom>
        </p:spPr>
      </p:pic>
      <p:pic>
        <p:nvPicPr>
          <p:cNvPr id="22" name="Picture 21" descr="A child with red hair talking on a cell phone&#10;&#10;Description automatically generated with low confidence">
            <a:extLst>
              <a:ext uri="{FF2B5EF4-FFF2-40B4-BE49-F238E27FC236}">
                <a16:creationId xmlns:a16="http://schemas.microsoft.com/office/drawing/2014/main" id="{E9F674B3-0BAD-DBA6-D4D2-2C60618C5776}"/>
              </a:ext>
            </a:extLst>
          </p:cNvPr>
          <p:cNvPicPr>
            <a:picLocks noChangeAspect="1"/>
          </p:cNvPicPr>
          <p:nvPr/>
        </p:nvPicPr>
        <p:blipFill rotWithShape="1">
          <a:blip r:embed="rId6">
            <a:extLst>
              <a:ext uri="{28A0092B-C50C-407E-A947-70E740481C1C}">
                <a14:useLocalDpi xmlns:a14="http://schemas.microsoft.com/office/drawing/2010/main" val="0"/>
              </a:ext>
            </a:extLst>
          </a:blip>
          <a:srcRect l="39216" r="-1"/>
          <a:stretch/>
        </p:blipFill>
        <p:spPr>
          <a:xfrm>
            <a:off x="9024027" y="3416901"/>
            <a:ext cx="2847086" cy="3112852"/>
          </a:xfrm>
          <a:prstGeom prst="rect">
            <a:avLst/>
          </a:prstGeom>
        </p:spPr>
      </p:pic>
    </p:spTree>
    <p:extLst>
      <p:ext uri="{BB962C8B-B14F-4D97-AF65-F5344CB8AC3E}">
        <p14:creationId xmlns:p14="http://schemas.microsoft.com/office/powerpoint/2010/main" val="3629414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E59359-B63D-B6F9-8ABF-F75D233908D0}"/>
              </a:ext>
            </a:extLst>
          </p:cNvPr>
          <p:cNvSpPr/>
          <p:nvPr/>
        </p:nvSpPr>
        <p:spPr>
          <a:xfrm>
            <a:off x="0" y="0"/>
            <a:ext cx="9668656" cy="6858000"/>
          </a:xfrm>
          <a:prstGeom prst="rect">
            <a:avLst/>
          </a:pr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group of children in a classroom&#10;&#10;Description automatically generated with low confidence">
            <a:extLst>
              <a:ext uri="{FF2B5EF4-FFF2-40B4-BE49-F238E27FC236}">
                <a16:creationId xmlns:a16="http://schemas.microsoft.com/office/drawing/2014/main" id="{4D092226-7D2A-4182-EAC7-AD18042959C3}"/>
              </a:ext>
            </a:extLst>
          </p:cNvPr>
          <p:cNvPicPr>
            <a:picLocks noChangeAspect="1"/>
          </p:cNvPicPr>
          <p:nvPr/>
        </p:nvPicPr>
        <p:blipFill rotWithShape="1">
          <a:blip r:embed="rId3">
            <a:extLst>
              <a:ext uri="{28A0092B-C50C-407E-A947-70E740481C1C}">
                <a14:useLocalDpi xmlns:a14="http://schemas.microsoft.com/office/drawing/2010/main" val="0"/>
              </a:ext>
            </a:extLst>
          </a:blip>
          <a:srcRect l="5807" r="19608" b="26397"/>
          <a:stretch/>
        </p:blipFill>
        <p:spPr>
          <a:xfrm>
            <a:off x="3503866" y="2073271"/>
            <a:ext cx="2651770" cy="1739126"/>
          </a:xfrm>
          <a:prstGeom prst="rect">
            <a:avLst/>
          </a:prstGeom>
        </p:spPr>
      </p:pic>
      <p:pic>
        <p:nvPicPr>
          <p:cNvPr id="24" name="Picture 23" descr="A picture containing person, indoor, child, young&#10;&#10;Description automatically generated">
            <a:extLst>
              <a:ext uri="{FF2B5EF4-FFF2-40B4-BE49-F238E27FC236}">
                <a16:creationId xmlns:a16="http://schemas.microsoft.com/office/drawing/2014/main" id="{FACB0083-C905-B04E-5666-5731612ACEEB}"/>
              </a:ext>
            </a:extLst>
          </p:cNvPr>
          <p:cNvPicPr>
            <a:picLocks noChangeAspect="1"/>
          </p:cNvPicPr>
          <p:nvPr/>
        </p:nvPicPr>
        <p:blipFill rotWithShape="1">
          <a:blip r:embed="rId4">
            <a:extLst>
              <a:ext uri="{28A0092B-C50C-407E-A947-70E740481C1C}">
                <a14:useLocalDpi xmlns:a14="http://schemas.microsoft.com/office/drawing/2010/main" val="0"/>
              </a:ext>
            </a:extLst>
          </a:blip>
          <a:srcRect t="1605" b="1605"/>
          <a:stretch/>
        </p:blipFill>
        <p:spPr>
          <a:xfrm>
            <a:off x="582229" y="2073271"/>
            <a:ext cx="2703722" cy="1739126"/>
          </a:xfrm>
          <a:prstGeom prst="rect">
            <a:avLst/>
          </a:prstGeom>
        </p:spPr>
      </p:pic>
      <p:pic>
        <p:nvPicPr>
          <p:cNvPr id="22" name="Picture 21" descr="A group of people holding signs&#10;&#10;Description automatically generated with medium confidence">
            <a:extLst>
              <a:ext uri="{FF2B5EF4-FFF2-40B4-BE49-F238E27FC236}">
                <a16:creationId xmlns:a16="http://schemas.microsoft.com/office/drawing/2014/main" id="{48525049-F5C0-9AC2-A551-EFA93EB0AED8}"/>
              </a:ext>
            </a:extLst>
          </p:cNvPr>
          <p:cNvPicPr>
            <a:picLocks noChangeAspect="1"/>
          </p:cNvPicPr>
          <p:nvPr/>
        </p:nvPicPr>
        <p:blipFill rotWithShape="1">
          <a:blip r:embed="rId5"/>
          <a:srcRect l="2630" t="1072" r="10200" b="14087"/>
          <a:stretch/>
        </p:blipFill>
        <p:spPr>
          <a:xfrm>
            <a:off x="6399616" y="2073271"/>
            <a:ext cx="2680292" cy="1739126"/>
          </a:xfrm>
          <a:prstGeom prst="rect">
            <a:avLst/>
          </a:prstGeom>
        </p:spPr>
      </p:pic>
      <p:sp>
        <p:nvSpPr>
          <p:cNvPr id="2" name="Title 1">
            <a:extLst>
              <a:ext uri="{FF2B5EF4-FFF2-40B4-BE49-F238E27FC236}">
                <a16:creationId xmlns:a16="http://schemas.microsoft.com/office/drawing/2014/main" id="{CA50AA50-ABF4-4C5D-9B15-CE57392C3E27}"/>
              </a:ext>
            </a:extLst>
          </p:cNvPr>
          <p:cNvSpPr>
            <a:spLocks noGrp="1"/>
          </p:cNvSpPr>
          <p:nvPr>
            <p:ph type="title"/>
          </p:nvPr>
        </p:nvSpPr>
        <p:spPr>
          <a:xfrm>
            <a:off x="233009" y="234889"/>
            <a:ext cx="7250014" cy="800977"/>
          </a:xfrm>
        </p:spPr>
        <p:txBody>
          <a:bodyPr>
            <a:normAutofit/>
          </a:bodyPr>
          <a:lstStyle/>
          <a:p>
            <a:r>
              <a:rPr lang="en-GB">
                <a:solidFill>
                  <a:srgbClr val="018926"/>
                </a:solidFill>
                <a:latin typeface="NSPCC Headline" panose="020F0903030202060203" pitchFamily="34" charset="0"/>
              </a:rPr>
              <a:t>What we do at a glance </a:t>
            </a:r>
          </a:p>
        </p:txBody>
      </p:sp>
      <p:pic>
        <p:nvPicPr>
          <p:cNvPr id="2050" name="Picture 2" descr="A preview of asset 43992">
            <a:extLst>
              <a:ext uri="{FF2B5EF4-FFF2-40B4-BE49-F238E27FC236}">
                <a16:creationId xmlns:a16="http://schemas.microsoft.com/office/drawing/2014/main" id="{C6041C04-0642-43C2-8123-35AB70839F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183" r="13352" b="30156"/>
          <a:stretch/>
        </p:blipFill>
        <p:spPr bwMode="auto">
          <a:xfrm>
            <a:off x="10008694" y="264725"/>
            <a:ext cx="1632218" cy="11296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23BF8E8-46DA-47FC-A24A-643E6E6E2CB3}"/>
              </a:ext>
            </a:extLst>
          </p:cNvPr>
          <p:cNvSpPr txBox="1"/>
          <p:nvPr/>
        </p:nvSpPr>
        <p:spPr>
          <a:xfrm>
            <a:off x="485782" y="3968857"/>
            <a:ext cx="2798461" cy="2062103"/>
          </a:xfrm>
          <a:prstGeom prst="rect">
            <a:avLst/>
          </a:prstGeom>
          <a:noFill/>
        </p:spPr>
        <p:txBody>
          <a:bodyPr wrap="square" rtlCol="0">
            <a:spAutoFit/>
          </a:bodyPr>
          <a:lstStyle/>
          <a:p>
            <a:pPr algn="ctr"/>
            <a:r>
              <a:rPr lang="en-GB" sz="1600">
                <a:latin typeface="NSPCC Headline" panose="020F0903030202060203" pitchFamily="34" charset="0"/>
              </a:rPr>
              <a:t>On the frontline</a:t>
            </a:r>
            <a:br>
              <a:rPr lang="en-GB" sz="1600">
                <a:latin typeface="NSPCC Headline" panose="020F0903030202060203" pitchFamily="34" charset="0"/>
              </a:rPr>
            </a:br>
            <a:r>
              <a:rPr lang="en-GB" sz="1600">
                <a:latin typeface="NSPCC Regular" panose="020F0503030202060203" pitchFamily="34" charset="0"/>
              </a:rPr>
              <a:t>We are ready to listen, reassure, and take action to keep children safe. And we support children and families – to stop abuse from happening and help</a:t>
            </a:r>
          </a:p>
          <a:p>
            <a:pPr algn="ctr"/>
            <a:r>
              <a:rPr lang="en-GB" sz="1600">
                <a:latin typeface="NSPCC Regular" panose="020F0503030202060203" pitchFamily="34" charset="0"/>
              </a:rPr>
              <a:t>them recover if it does.</a:t>
            </a:r>
          </a:p>
        </p:txBody>
      </p:sp>
      <p:sp>
        <p:nvSpPr>
          <p:cNvPr id="10" name="TextBox 9">
            <a:extLst>
              <a:ext uri="{FF2B5EF4-FFF2-40B4-BE49-F238E27FC236}">
                <a16:creationId xmlns:a16="http://schemas.microsoft.com/office/drawing/2014/main" id="{F022C5A6-4FA8-408E-B0B5-2647A107FEC4}"/>
              </a:ext>
            </a:extLst>
          </p:cNvPr>
          <p:cNvSpPr txBox="1"/>
          <p:nvPr/>
        </p:nvSpPr>
        <p:spPr>
          <a:xfrm>
            <a:off x="3405712" y="3968857"/>
            <a:ext cx="2863820" cy="2062103"/>
          </a:xfrm>
          <a:prstGeom prst="rect">
            <a:avLst/>
          </a:prstGeom>
          <a:noFill/>
        </p:spPr>
        <p:txBody>
          <a:bodyPr wrap="square" rtlCol="0">
            <a:spAutoFit/>
          </a:bodyPr>
          <a:lstStyle/>
          <a:p>
            <a:pPr algn="ctr"/>
            <a:r>
              <a:rPr lang="en-GB" sz="1600">
                <a:latin typeface="NSPCC Headline" panose="020F0903030202060203" pitchFamily="34" charset="0"/>
              </a:rPr>
              <a:t>Educating and empowering </a:t>
            </a:r>
            <a:br>
              <a:rPr lang="en-GB" sz="1600">
                <a:latin typeface="NSPCC Headline" panose="020F0903030202060203" pitchFamily="34" charset="0"/>
              </a:rPr>
            </a:br>
            <a:r>
              <a:rPr lang="en-GB" sz="1600">
                <a:latin typeface="NSPCC Regular" panose="020F0503030202060203" pitchFamily="34" charset="0"/>
              </a:rPr>
              <a:t>We teach children to recognise abuse, understand it’s never their fault, and know where to turn to for help. And we support adults to protect children.</a:t>
            </a:r>
          </a:p>
          <a:p>
            <a:pPr algn="ctr"/>
            <a:endParaRPr lang="en-GB" sz="1600">
              <a:latin typeface="NSPCC Regular" panose="020F0503030202060203" pitchFamily="34" charset="0"/>
            </a:endParaRPr>
          </a:p>
        </p:txBody>
      </p:sp>
      <p:sp>
        <p:nvSpPr>
          <p:cNvPr id="13" name="TextBox 12">
            <a:extLst>
              <a:ext uri="{FF2B5EF4-FFF2-40B4-BE49-F238E27FC236}">
                <a16:creationId xmlns:a16="http://schemas.microsoft.com/office/drawing/2014/main" id="{B36A6A5A-66E5-4C72-9F99-520C5713D502}"/>
              </a:ext>
            </a:extLst>
          </p:cNvPr>
          <p:cNvSpPr txBox="1"/>
          <p:nvPr/>
        </p:nvSpPr>
        <p:spPr>
          <a:xfrm>
            <a:off x="6192340" y="3968857"/>
            <a:ext cx="3094844" cy="1815882"/>
          </a:xfrm>
          <a:prstGeom prst="rect">
            <a:avLst/>
          </a:prstGeom>
          <a:noFill/>
        </p:spPr>
        <p:txBody>
          <a:bodyPr wrap="square" rtlCol="0">
            <a:spAutoFit/>
          </a:bodyPr>
          <a:lstStyle/>
          <a:p>
            <a:pPr algn="ctr"/>
            <a:r>
              <a:rPr lang="en-GB" sz="1600" dirty="0">
                <a:latin typeface="NSPCC Headline" panose="020F0903030202060203" pitchFamily="34" charset="0"/>
              </a:rPr>
              <a:t>Campaigning for change </a:t>
            </a:r>
            <a:br>
              <a:rPr lang="en-GB" sz="1600" dirty="0">
                <a:latin typeface="NSPCC Headline" panose="020F0903030202060203" pitchFamily="34" charset="0"/>
              </a:rPr>
            </a:br>
            <a:r>
              <a:rPr lang="en-GB" sz="1600" dirty="0">
                <a:latin typeface="NSPCC Regular" panose="020F0503030202060203" pitchFamily="34" charset="0"/>
              </a:rPr>
              <a:t>We fight for changes that</a:t>
            </a:r>
          </a:p>
          <a:p>
            <a:pPr algn="ctr"/>
            <a:r>
              <a:rPr lang="en-GB" sz="1600" dirty="0">
                <a:latin typeface="NSPCC Regular" panose="020F0503030202060203" pitchFamily="34" charset="0"/>
              </a:rPr>
              <a:t>will make society safer for</a:t>
            </a:r>
          </a:p>
          <a:p>
            <a:pPr algn="ctr"/>
            <a:r>
              <a:rPr lang="en-GB" sz="1600" dirty="0">
                <a:latin typeface="NSPCC Regular" panose="020F0503030202060203" pitchFamily="34" charset="0"/>
              </a:rPr>
              <a:t>children – always backed up</a:t>
            </a:r>
          </a:p>
          <a:p>
            <a:pPr algn="ctr"/>
            <a:r>
              <a:rPr lang="en-GB" sz="1600" dirty="0">
                <a:latin typeface="NSPCC Regular" panose="020F0503030202060203" pitchFamily="34" charset="0"/>
              </a:rPr>
              <a:t>by what we’ve learnt from</a:t>
            </a:r>
          </a:p>
          <a:p>
            <a:pPr algn="ctr"/>
            <a:r>
              <a:rPr lang="en-GB" sz="1600" dirty="0">
                <a:latin typeface="NSPCC Regular" panose="020F0503030202060203" pitchFamily="34" charset="0"/>
              </a:rPr>
              <a:t>the children we exist to help.</a:t>
            </a:r>
          </a:p>
          <a:p>
            <a:pPr algn="ctr"/>
            <a:endParaRPr lang="en-GB" sz="1600" dirty="0">
              <a:latin typeface="NSPCC Regular" panose="020F0503030202060203" pitchFamily="34" charset="0"/>
            </a:endParaRPr>
          </a:p>
        </p:txBody>
      </p:sp>
      <p:pic>
        <p:nvPicPr>
          <p:cNvPr id="2054" name="Picture 6" descr="A preview of asset 33901">
            <a:extLst>
              <a:ext uri="{FF2B5EF4-FFF2-40B4-BE49-F238E27FC236}">
                <a16:creationId xmlns:a16="http://schemas.microsoft.com/office/drawing/2014/main" id="{C579FA8E-D446-4BDB-9B52-CFC9E85F94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6220" y="4620966"/>
            <a:ext cx="1027517" cy="10156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9A75AC8-2A47-4849-AB22-BF6762DF6BDA}"/>
              </a:ext>
            </a:extLst>
          </p:cNvPr>
          <p:cNvSpPr txBox="1"/>
          <p:nvPr/>
        </p:nvSpPr>
        <p:spPr>
          <a:xfrm>
            <a:off x="9732620" y="5681685"/>
            <a:ext cx="2268197" cy="1015663"/>
          </a:xfrm>
          <a:prstGeom prst="rect">
            <a:avLst/>
          </a:prstGeom>
          <a:noFill/>
        </p:spPr>
        <p:txBody>
          <a:bodyPr wrap="square" rtlCol="0">
            <a:spAutoFit/>
          </a:bodyPr>
          <a:lstStyle/>
          <a:p>
            <a:pPr algn="ctr"/>
            <a:r>
              <a:rPr lang="en-GB" dirty="0">
                <a:solidFill>
                  <a:srgbClr val="018926"/>
                </a:solidFill>
                <a:latin typeface="NSPCC Headline" panose="020F0903030202060203" pitchFamily="34" charset="0"/>
              </a:rPr>
              <a:t>150 </a:t>
            </a:r>
            <a:br>
              <a:rPr lang="en-GB" dirty="0">
                <a:solidFill>
                  <a:srgbClr val="018926"/>
                </a:solidFill>
                <a:latin typeface="NSPCC Headline" panose="020F0903030202060203" pitchFamily="34" charset="0"/>
              </a:rPr>
            </a:br>
            <a:r>
              <a:rPr lang="en-GB" dirty="0">
                <a:solidFill>
                  <a:srgbClr val="018926"/>
                </a:solidFill>
                <a:latin typeface="NSPCC Headline" panose="020F0903030202060203" pitchFamily="34" charset="0"/>
              </a:rPr>
              <a:t>adults a day</a:t>
            </a:r>
          </a:p>
          <a:p>
            <a:pPr algn="ctr"/>
            <a:r>
              <a:rPr lang="en-GB" sz="1200" dirty="0">
                <a:latin typeface="NSPCC Regular" panose="020F0503030202060203" pitchFamily="34" charset="0"/>
              </a:rPr>
              <a:t>call our Helpline concerned about a child’s welfare. </a:t>
            </a:r>
            <a:endParaRPr lang="en-GB" dirty="0">
              <a:latin typeface="NSPCC Regular" panose="020F0503030202060203" pitchFamily="34" charset="0"/>
            </a:endParaRPr>
          </a:p>
        </p:txBody>
      </p:sp>
      <p:sp>
        <p:nvSpPr>
          <p:cNvPr id="21" name="TextBox 20">
            <a:extLst>
              <a:ext uri="{FF2B5EF4-FFF2-40B4-BE49-F238E27FC236}">
                <a16:creationId xmlns:a16="http://schemas.microsoft.com/office/drawing/2014/main" id="{B4518986-4483-84B4-D773-E62280ED2770}"/>
              </a:ext>
            </a:extLst>
          </p:cNvPr>
          <p:cNvSpPr txBox="1"/>
          <p:nvPr/>
        </p:nvSpPr>
        <p:spPr>
          <a:xfrm>
            <a:off x="9916764" y="1463320"/>
            <a:ext cx="2017040" cy="1015663"/>
          </a:xfrm>
          <a:prstGeom prst="rect">
            <a:avLst/>
          </a:prstGeom>
          <a:noFill/>
        </p:spPr>
        <p:txBody>
          <a:bodyPr wrap="square" rtlCol="0">
            <a:spAutoFit/>
          </a:bodyPr>
          <a:lstStyle/>
          <a:p>
            <a:pPr algn="ctr"/>
            <a:r>
              <a:rPr lang="en-GB">
                <a:solidFill>
                  <a:srgbClr val="018926"/>
                </a:solidFill>
                <a:latin typeface="NSPCC Headline" panose="020F0903030202060203" pitchFamily="34" charset="0"/>
              </a:rPr>
              <a:t>7 children in </a:t>
            </a:r>
            <a:br>
              <a:rPr lang="en-GB">
                <a:solidFill>
                  <a:srgbClr val="018926"/>
                </a:solidFill>
                <a:latin typeface="NSPCC Headline" panose="020F0903030202060203" pitchFamily="34" charset="0"/>
              </a:rPr>
            </a:br>
            <a:r>
              <a:rPr lang="en-GB">
                <a:solidFill>
                  <a:srgbClr val="018926"/>
                </a:solidFill>
                <a:latin typeface="NSPCC Headline" panose="020F0903030202060203" pitchFamily="34" charset="0"/>
              </a:rPr>
              <a:t>a classroom</a:t>
            </a:r>
          </a:p>
          <a:p>
            <a:pPr algn="ctr"/>
            <a:r>
              <a:rPr lang="en-GB" sz="1200">
                <a:latin typeface="NSPCC Regular" panose="020F0503030202060203" pitchFamily="34" charset="0"/>
              </a:rPr>
              <a:t>Experience abuse </a:t>
            </a:r>
            <a:br>
              <a:rPr lang="en-GB" sz="1200">
                <a:latin typeface="NSPCC Regular" panose="020F0503030202060203" pitchFamily="34" charset="0"/>
              </a:rPr>
            </a:br>
            <a:r>
              <a:rPr lang="en-GB" sz="1200">
                <a:latin typeface="NSPCC Regular" panose="020F0503030202060203" pitchFamily="34" charset="0"/>
              </a:rPr>
              <a:t>before they turn 18.</a:t>
            </a:r>
            <a:endParaRPr lang="en-GB">
              <a:latin typeface="NSPCC Regular" panose="020F0503030202060203" pitchFamily="34" charset="0"/>
            </a:endParaRPr>
          </a:p>
        </p:txBody>
      </p:sp>
      <p:pic>
        <p:nvPicPr>
          <p:cNvPr id="29" name="Picture 28">
            <a:extLst>
              <a:ext uri="{FF2B5EF4-FFF2-40B4-BE49-F238E27FC236}">
                <a16:creationId xmlns:a16="http://schemas.microsoft.com/office/drawing/2014/main" id="{ACD77B37-686B-6E04-0591-9B7C9070ECF4}"/>
              </a:ext>
            </a:extLst>
          </p:cNvPr>
          <p:cNvPicPr>
            <a:picLocks noChangeAspect="1"/>
          </p:cNvPicPr>
          <p:nvPr/>
        </p:nvPicPr>
        <p:blipFill>
          <a:blip r:embed="rId8"/>
          <a:stretch>
            <a:fillRect/>
          </a:stretch>
        </p:blipFill>
        <p:spPr>
          <a:xfrm>
            <a:off x="10466220" y="2647796"/>
            <a:ext cx="994328" cy="875773"/>
          </a:xfrm>
          <a:prstGeom prst="rect">
            <a:avLst/>
          </a:prstGeom>
        </p:spPr>
      </p:pic>
      <p:sp>
        <p:nvSpPr>
          <p:cNvPr id="30" name="TextBox 29">
            <a:extLst>
              <a:ext uri="{FF2B5EF4-FFF2-40B4-BE49-F238E27FC236}">
                <a16:creationId xmlns:a16="http://schemas.microsoft.com/office/drawing/2014/main" id="{3F0D70E5-DE72-FE2E-6B65-A82B2A60B54F}"/>
              </a:ext>
            </a:extLst>
          </p:cNvPr>
          <p:cNvSpPr txBox="1"/>
          <p:nvPr/>
        </p:nvSpPr>
        <p:spPr>
          <a:xfrm>
            <a:off x="9886230" y="3578082"/>
            <a:ext cx="2078108" cy="738664"/>
          </a:xfrm>
          <a:prstGeom prst="rect">
            <a:avLst/>
          </a:prstGeom>
          <a:noFill/>
        </p:spPr>
        <p:txBody>
          <a:bodyPr wrap="square" rtlCol="0">
            <a:spAutoFit/>
          </a:bodyPr>
          <a:lstStyle/>
          <a:p>
            <a:pPr algn="ctr"/>
            <a:r>
              <a:rPr lang="en-GB" sz="1200" dirty="0">
                <a:latin typeface="NSPCC Regular" panose="020F0503030202060203" pitchFamily="34" charset="0"/>
              </a:rPr>
              <a:t>On average,  a child contacts Childline</a:t>
            </a:r>
            <a:br>
              <a:rPr lang="en-GB" sz="1200" dirty="0">
                <a:latin typeface="NSPCC Regular" panose="020F0503030202060203" pitchFamily="34" charset="0"/>
              </a:rPr>
            </a:br>
            <a:r>
              <a:rPr lang="en-GB" dirty="0">
                <a:solidFill>
                  <a:srgbClr val="018926"/>
                </a:solidFill>
                <a:latin typeface="NSPCC Headline" panose="020F0903030202060203" pitchFamily="34" charset="0"/>
              </a:rPr>
              <a:t>every 25 seconds</a:t>
            </a:r>
            <a:endParaRPr lang="en-GB" sz="1200" dirty="0">
              <a:latin typeface="NSPCC Regular" panose="020F0503030202060203" pitchFamily="34" charset="0"/>
            </a:endParaRPr>
          </a:p>
        </p:txBody>
      </p:sp>
      <p:sp>
        <p:nvSpPr>
          <p:cNvPr id="4" name="TextBox 3">
            <a:extLst>
              <a:ext uri="{FF2B5EF4-FFF2-40B4-BE49-F238E27FC236}">
                <a16:creationId xmlns:a16="http://schemas.microsoft.com/office/drawing/2014/main" id="{532DFA79-2A60-3D83-A4F1-C95832430852}"/>
              </a:ext>
            </a:extLst>
          </p:cNvPr>
          <p:cNvSpPr txBox="1"/>
          <p:nvPr/>
        </p:nvSpPr>
        <p:spPr>
          <a:xfrm>
            <a:off x="2185634" y="6189516"/>
            <a:ext cx="5297389" cy="369332"/>
          </a:xfrm>
          <a:prstGeom prst="rect">
            <a:avLst/>
          </a:prstGeom>
          <a:solidFill>
            <a:srgbClr val="018926"/>
          </a:solidFill>
        </p:spPr>
        <p:txBody>
          <a:bodyPr wrap="square">
            <a:spAutoFit/>
          </a:bodyPr>
          <a:lstStyle/>
          <a:p>
            <a:pPr algn="ctr"/>
            <a:r>
              <a:rPr lang="en-GB" b="1">
                <a:solidFill>
                  <a:schemeClr val="bg1"/>
                </a:solidFill>
                <a:effectLst/>
                <a:latin typeface="NSPCC Headline" panose="02000000000000000000" pitchFamily="2" charset="77"/>
              </a:rPr>
              <a:t>Together we can stop child abuse and neglect.</a:t>
            </a:r>
          </a:p>
        </p:txBody>
      </p:sp>
      <p:sp>
        <p:nvSpPr>
          <p:cNvPr id="6" name="TextBox 5">
            <a:extLst>
              <a:ext uri="{FF2B5EF4-FFF2-40B4-BE49-F238E27FC236}">
                <a16:creationId xmlns:a16="http://schemas.microsoft.com/office/drawing/2014/main" id="{39F0DDCF-E8CF-BA4D-4A7C-0DACA0853234}"/>
              </a:ext>
            </a:extLst>
          </p:cNvPr>
          <p:cNvSpPr txBox="1"/>
          <p:nvPr/>
        </p:nvSpPr>
        <p:spPr>
          <a:xfrm>
            <a:off x="-158959" y="1152940"/>
            <a:ext cx="8273508" cy="646331"/>
          </a:xfrm>
          <a:prstGeom prst="rect">
            <a:avLst/>
          </a:prstGeom>
          <a:noFill/>
        </p:spPr>
        <p:txBody>
          <a:bodyPr wrap="square">
            <a:spAutoFit/>
          </a:bodyPr>
          <a:lstStyle/>
          <a:p>
            <a:pPr lvl="1"/>
            <a:r>
              <a:rPr lang="en-GB" sz="1800" dirty="0">
                <a:latin typeface="NSPCC" panose="02000000000000000000" pitchFamily="2" charset="77"/>
              </a:rPr>
              <a:t>The NSPCC was founded in 1884. </a:t>
            </a:r>
            <a:r>
              <a:rPr lang="en-GB" sz="1800" b="1" dirty="0">
                <a:latin typeface="NSPCC" panose="02000000000000000000" pitchFamily="2" charset="77"/>
              </a:rPr>
              <a:t>For almost 140  years, </a:t>
            </a:r>
            <a:br>
              <a:rPr lang="en-GB" sz="1800" b="1" dirty="0">
                <a:latin typeface="NSPCC" panose="02000000000000000000" pitchFamily="2" charset="77"/>
              </a:rPr>
            </a:br>
            <a:r>
              <a:rPr lang="en-GB" sz="1800" b="1" dirty="0">
                <a:latin typeface="NSPCC" panose="02000000000000000000" pitchFamily="2" charset="77"/>
              </a:rPr>
              <a:t>we’ve been fighting to make child abuse a thing of the past. </a:t>
            </a:r>
          </a:p>
        </p:txBody>
      </p:sp>
    </p:spTree>
    <p:extLst>
      <p:ext uri="{BB962C8B-B14F-4D97-AF65-F5344CB8AC3E}">
        <p14:creationId xmlns:p14="http://schemas.microsoft.com/office/powerpoint/2010/main" val="2884785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0642" y="332656"/>
            <a:ext cx="8449814" cy="575394"/>
          </a:xfrm>
        </p:spPr>
        <p:txBody>
          <a:bodyPr/>
          <a:lstStyle/>
          <a:p>
            <a:pPr algn="ctr"/>
            <a:r>
              <a:rPr lang="en-US" sz="3400" dirty="0">
                <a:solidFill>
                  <a:srgbClr val="009B3A"/>
                </a:solidFill>
                <a:latin typeface="Verdana" panose="020B0604030504040204" pitchFamily="34" charset="0"/>
                <a:ea typeface="Verdana" panose="020B0604030504040204" pitchFamily="34" charset="0"/>
              </a:rPr>
              <a:t>Across Northern Ireland</a:t>
            </a:r>
          </a:p>
        </p:txBody>
      </p:sp>
      <p:sp>
        <p:nvSpPr>
          <p:cNvPr id="20" name="TextBox 19">
            <a:extLst>
              <a:ext uri="{FF2B5EF4-FFF2-40B4-BE49-F238E27FC236}">
                <a16:creationId xmlns:a16="http://schemas.microsoft.com/office/drawing/2014/main" id="{AED0E951-6392-4C93-AF0F-308A92D62703}"/>
              </a:ext>
            </a:extLst>
          </p:cNvPr>
          <p:cNvSpPr txBox="1"/>
          <p:nvPr/>
        </p:nvSpPr>
        <p:spPr>
          <a:xfrm>
            <a:off x="1607849" y="1354080"/>
            <a:ext cx="2507801" cy="584775"/>
          </a:xfrm>
          <a:prstGeom prst="rect">
            <a:avLst/>
          </a:prstGeom>
          <a:noFill/>
        </p:spPr>
        <p:txBody>
          <a:bodyPr wrap="square" rtlCol="0">
            <a:spAutoFit/>
          </a:bodyPr>
          <a:lstStyle/>
          <a:p>
            <a:r>
              <a:rPr lang="en-GB" sz="1600" dirty="0">
                <a:solidFill>
                  <a:srgbClr val="045370"/>
                </a:solidFill>
                <a:latin typeface="NSPCC Headline" panose="020F0903030202060203" pitchFamily="34" charset="0"/>
              </a:rPr>
              <a:t>Foyle Service Centre</a:t>
            </a:r>
          </a:p>
          <a:p>
            <a:r>
              <a:rPr lang="en-GB" sz="1600" dirty="0">
                <a:solidFill>
                  <a:srgbClr val="045370"/>
                </a:solidFill>
                <a:latin typeface="NSPCC Headline" panose="020F0903030202060203" pitchFamily="34" charset="0"/>
              </a:rPr>
              <a:t>Childline Foyle</a:t>
            </a:r>
          </a:p>
        </p:txBody>
      </p:sp>
      <p:sp>
        <p:nvSpPr>
          <p:cNvPr id="23" name="TextBox 22">
            <a:extLst>
              <a:ext uri="{FF2B5EF4-FFF2-40B4-BE49-F238E27FC236}">
                <a16:creationId xmlns:a16="http://schemas.microsoft.com/office/drawing/2014/main" id="{AE27E6E8-7A81-4587-B683-317977C882CB}"/>
              </a:ext>
            </a:extLst>
          </p:cNvPr>
          <p:cNvSpPr txBox="1"/>
          <p:nvPr/>
        </p:nvSpPr>
        <p:spPr>
          <a:xfrm>
            <a:off x="8020170" y="1456796"/>
            <a:ext cx="2507801" cy="830997"/>
          </a:xfrm>
          <a:prstGeom prst="rect">
            <a:avLst/>
          </a:prstGeom>
          <a:noFill/>
        </p:spPr>
        <p:txBody>
          <a:bodyPr wrap="square" rtlCol="0">
            <a:spAutoFit/>
          </a:bodyPr>
          <a:lstStyle/>
          <a:p>
            <a:pPr algn="r"/>
            <a:r>
              <a:rPr lang="en-GB" sz="1600" dirty="0">
                <a:solidFill>
                  <a:srgbClr val="045370"/>
                </a:solidFill>
                <a:latin typeface="NSPCC Headline" panose="020F0903030202060203" pitchFamily="34" charset="0"/>
              </a:rPr>
              <a:t>Belfast Service Centre</a:t>
            </a:r>
          </a:p>
          <a:p>
            <a:pPr algn="r"/>
            <a:r>
              <a:rPr lang="en-GB" sz="1600" dirty="0">
                <a:solidFill>
                  <a:srgbClr val="045370"/>
                </a:solidFill>
                <a:latin typeface="NSPCC Headline" panose="020F0903030202060203" pitchFamily="34" charset="0"/>
              </a:rPr>
              <a:t>Childline Belfast</a:t>
            </a:r>
          </a:p>
          <a:p>
            <a:pPr algn="r"/>
            <a:r>
              <a:rPr lang="en-GB" sz="1600" dirty="0">
                <a:solidFill>
                  <a:srgbClr val="045370"/>
                </a:solidFill>
                <a:latin typeface="NSPCC Headline" panose="020F0903030202060203" pitchFamily="34" charset="0"/>
              </a:rPr>
              <a:t>Helpline</a:t>
            </a:r>
          </a:p>
        </p:txBody>
      </p:sp>
      <p:sp>
        <p:nvSpPr>
          <p:cNvPr id="25" name="TextBox 24">
            <a:extLst>
              <a:ext uri="{FF2B5EF4-FFF2-40B4-BE49-F238E27FC236}">
                <a16:creationId xmlns:a16="http://schemas.microsoft.com/office/drawing/2014/main" id="{944704B4-5252-44FB-9E53-D1076BBA902D}"/>
              </a:ext>
            </a:extLst>
          </p:cNvPr>
          <p:cNvSpPr txBox="1"/>
          <p:nvPr/>
        </p:nvSpPr>
        <p:spPr>
          <a:xfrm>
            <a:off x="1730329" y="5665025"/>
            <a:ext cx="2953702" cy="584775"/>
          </a:xfrm>
          <a:prstGeom prst="rect">
            <a:avLst/>
          </a:prstGeom>
          <a:noFill/>
        </p:spPr>
        <p:txBody>
          <a:bodyPr wrap="square" rtlCol="0">
            <a:spAutoFit/>
          </a:bodyPr>
          <a:lstStyle/>
          <a:p>
            <a:r>
              <a:rPr lang="en-GB" sz="1600" dirty="0">
                <a:solidFill>
                  <a:srgbClr val="045370"/>
                </a:solidFill>
                <a:latin typeface="NSPCC Headline" panose="020F0903030202060203" pitchFamily="34" charset="0"/>
              </a:rPr>
              <a:t>NI Child Protection in Sport Clubs and Organisations</a:t>
            </a:r>
          </a:p>
        </p:txBody>
      </p:sp>
      <p:pic>
        <p:nvPicPr>
          <p:cNvPr id="26" name="Picture 3">
            <a:extLst>
              <a:ext uri="{FF2B5EF4-FFF2-40B4-BE49-F238E27FC236}">
                <a16:creationId xmlns:a16="http://schemas.microsoft.com/office/drawing/2014/main" id="{3B59345B-1102-4B6C-AC6D-4076660A28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857" y="646661"/>
            <a:ext cx="5063275" cy="2246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E53612D3-827F-4DA7-9D0C-90FCBFBFDCA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7335" y="1287863"/>
            <a:ext cx="207160" cy="410922"/>
          </a:xfrm>
          <a:prstGeom prst="rect">
            <a:avLst/>
          </a:prstGeom>
        </p:spPr>
      </p:pic>
      <p:pic>
        <p:nvPicPr>
          <p:cNvPr id="31" name="Picture 30">
            <a:extLst>
              <a:ext uri="{FF2B5EF4-FFF2-40B4-BE49-F238E27FC236}">
                <a16:creationId xmlns:a16="http://schemas.microsoft.com/office/drawing/2014/main" id="{B5F358CB-F28A-437C-8D64-492701DF85E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8390" y="1828390"/>
            <a:ext cx="176932" cy="350962"/>
          </a:xfrm>
          <a:prstGeom prst="rect">
            <a:avLst/>
          </a:prstGeom>
        </p:spPr>
      </p:pic>
      <p:sp>
        <p:nvSpPr>
          <p:cNvPr id="29" name="TextBox 28">
            <a:extLst>
              <a:ext uri="{FF2B5EF4-FFF2-40B4-BE49-F238E27FC236}">
                <a16:creationId xmlns:a16="http://schemas.microsoft.com/office/drawing/2014/main" id="{81B8752D-2876-4BB2-B931-F768B2F6BA7E}"/>
              </a:ext>
            </a:extLst>
          </p:cNvPr>
          <p:cNvSpPr txBox="1"/>
          <p:nvPr/>
        </p:nvSpPr>
        <p:spPr>
          <a:xfrm>
            <a:off x="8727698" y="4052219"/>
            <a:ext cx="2232248" cy="923330"/>
          </a:xfrm>
          <a:prstGeom prst="rect">
            <a:avLst/>
          </a:prstGeom>
          <a:noFill/>
        </p:spPr>
        <p:txBody>
          <a:bodyPr wrap="square">
            <a:spAutoFit/>
          </a:bodyPr>
          <a:lstStyle/>
          <a:p>
            <a:r>
              <a:rPr lang="en-GB" dirty="0">
                <a:solidFill>
                  <a:srgbClr val="045370"/>
                </a:solidFill>
                <a:latin typeface="NSPCC Headline" panose="020F0903030202060203" pitchFamily="34" charset="0"/>
              </a:rPr>
              <a:t>Young Witness Service in all NI Crown Courts</a:t>
            </a:r>
          </a:p>
        </p:txBody>
      </p:sp>
      <p:sp>
        <p:nvSpPr>
          <p:cNvPr id="30" name="TextBox 29">
            <a:extLst>
              <a:ext uri="{FF2B5EF4-FFF2-40B4-BE49-F238E27FC236}">
                <a16:creationId xmlns:a16="http://schemas.microsoft.com/office/drawing/2014/main" id="{56C70F4F-331D-417A-A7E6-BECD4FC3C1CE}"/>
              </a:ext>
            </a:extLst>
          </p:cNvPr>
          <p:cNvSpPr txBox="1"/>
          <p:nvPr/>
        </p:nvSpPr>
        <p:spPr>
          <a:xfrm>
            <a:off x="1878136" y="3531238"/>
            <a:ext cx="1703896" cy="646331"/>
          </a:xfrm>
          <a:prstGeom prst="rect">
            <a:avLst/>
          </a:prstGeom>
          <a:noFill/>
        </p:spPr>
        <p:txBody>
          <a:bodyPr wrap="square">
            <a:spAutoFit/>
          </a:bodyPr>
          <a:lstStyle/>
          <a:p>
            <a:r>
              <a:rPr lang="en-GB" dirty="0">
                <a:solidFill>
                  <a:srgbClr val="045370"/>
                </a:solidFill>
                <a:latin typeface="NSPCC Headline" panose="020F0903030202060203" pitchFamily="34" charset="0"/>
              </a:rPr>
              <a:t>Schools Service</a:t>
            </a:r>
          </a:p>
        </p:txBody>
      </p:sp>
      <p:sp>
        <p:nvSpPr>
          <p:cNvPr id="34" name="TextBox 33">
            <a:extLst>
              <a:ext uri="{FF2B5EF4-FFF2-40B4-BE49-F238E27FC236}">
                <a16:creationId xmlns:a16="http://schemas.microsoft.com/office/drawing/2014/main" id="{C96471B6-E66C-497A-91BC-322DBAC046BA}"/>
              </a:ext>
            </a:extLst>
          </p:cNvPr>
          <p:cNvSpPr txBox="1"/>
          <p:nvPr/>
        </p:nvSpPr>
        <p:spPr>
          <a:xfrm>
            <a:off x="8727698" y="5673297"/>
            <a:ext cx="1703896" cy="369332"/>
          </a:xfrm>
          <a:prstGeom prst="rect">
            <a:avLst/>
          </a:prstGeom>
          <a:noFill/>
        </p:spPr>
        <p:txBody>
          <a:bodyPr wrap="square">
            <a:spAutoFit/>
          </a:bodyPr>
          <a:lstStyle/>
          <a:p>
            <a:r>
              <a:rPr lang="en-GB" dirty="0">
                <a:solidFill>
                  <a:srgbClr val="045370"/>
                </a:solidFill>
                <a:latin typeface="NSPCC Headline" panose="020F0903030202060203" pitchFamily="34" charset="0"/>
              </a:rPr>
              <a:t>Campaigning</a:t>
            </a:r>
          </a:p>
        </p:txBody>
      </p:sp>
      <p:pic>
        <p:nvPicPr>
          <p:cNvPr id="36" name="Picture 35">
            <a:extLst>
              <a:ext uri="{FF2B5EF4-FFF2-40B4-BE49-F238E27FC236}">
                <a16:creationId xmlns:a16="http://schemas.microsoft.com/office/drawing/2014/main" id="{818AB7C3-AB7E-4706-8A44-D45C4A1B4191}"/>
              </a:ext>
            </a:extLst>
          </p:cNvPr>
          <p:cNvPicPr>
            <a:picLocks noChangeAspect="1"/>
          </p:cNvPicPr>
          <p:nvPr/>
        </p:nvPicPr>
        <p:blipFill>
          <a:blip r:embed="rId6"/>
          <a:stretch>
            <a:fillRect/>
          </a:stretch>
        </p:blipFill>
        <p:spPr>
          <a:xfrm rot="18463380">
            <a:off x="7892187" y="1729721"/>
            <a:ext cx="1548303" cy="1580785"/>
          </a:xfrm>
          <a:prstGeom prst="rect">
            <a:avLst/>
          </a:prstGeom>
        </p:spPr>
      </p:pic>
      <p:pic>
        <p:nvPicPr>
          <p:cNvPr id="40" name="Picture 39">
            <a:extLst>
              <a:ext uri="{FF2B5EF4-FFF2-40B4-BE49-F238E27FC236}">
                <a16:creationId xmlns:a16="http://schemas.microsoft.com/office/drawing/2014/main" id="{D124C529-CBEA-4BCC-9720-6CCA5A33ED05}"/>
              </a:ext>
            </a:extLst>
          </p:cNvPr>
          <p:cNvPicPr>
            <a:picLocks noChangeAspect="1"/>
          </p:cNvPicPr>
          <p:nvPr/>
        </p:nvPicPr>
        <p:blipFill>
          <a:blip r:embed="rId6"/>
          <a:stretch>
            <a:fillRect/>
          </a:stretch>
        </p:blipFill>
        <p:spPr>
          <a:xfrm rot="20022529">
            <a:off x="8345987" y="3083898"/>
            <a:ext cx="1548303" cy="1580785"/>
          </a:xfrm>
          <a:prstGeom prst="rect">
            <a:avLst/>
          </a:prstGeom>
        </p:spPr>
      </p:pic>
      <p:pic>
        <p:nvPicPr>
          <p:cNvPr id="41" name="Picture 40">
            <a:extLst>
              <a:ext uri="{FF2B5EF4-FFF2-40B4-BE49-F238E27FC236}">
                <a16:creationId xmlns:a16="http://schemas.microsoft.com/office/drawing/2014/main" id="{72BE936D-62B7-4B78-9EAE-F297374E3FA4}"/>
              </a:ext>
            </a:extLst>
          </p:cNvPr>
          <p:cNvPicPr>
            <a:picLocks noChangeAspect="1"/>
          </p:cNvPicPr>
          <p:nvPr/>
        </p:nvPicPr>
        <p:blipFill>
          <a:blip r:embed="rId6"/>
          <a:stretch>
            <a:fillRect/>
          </a:stretch>
        </p:blipFill>
        <p:spPr>
          <a:xfrm>
            <a:off x="5467344" y="3173393"/>
            <a:ext cx="1548303" cy="1580785"/>
          </a:xfrm>
          <a:prstGeom prst="rect">
            <a:avLst/>
          </a:prstGeom>
        </p:spPr>
      </p:pic>
      <p:pic>
        <p:nvPicPr>
          <p:cNvPr id="42" name="Picture 41">
            <a:extLst>
              <a:ext uri="{FF2B5EF4-FFF2-40B4-BE49-F238E27FC236}">
                <a16:creationId xmlns:a16="http://schemas.microsoft.com/office/drawing/2014/main" id="{A672D0E9-81BD-4453-A8E7-2843490416E7}"/>
              </a:ext>
            </a:extLst>
          </p:cNvPr>
          <p:cNvPicPr>
            <a:picLocks noChangeAspect="1"/>
          </p:cNvPicPr>
          <p:nvPr/>
        </p:nvPicPr>
        <p:blipFill>
          <a:blip r:embed="rId6"/>
          <a:stretch>
            <a:fillRect/>
          </a:stretch>
        </p:blipFill>
        <p:spPr>
          <a:xfrm rot="5839602">
            <a:off x="3940114" y="5078632"/>
            <a:ext cx="1548303" cy="1580785"/>
          </a:xfrm>
          <a:prstGeom prst="rect">
            <a:avLst/>
          </a:prstGeom>
        </p:spPr>
      </p:pic>
      <p:pic>
        <p:nvPicPr>
          <p:cNvPr id="43" name="Picture 42">
            <a:extLst>
              <a:ext uri="{FF2B5EF4-FFF2-40B4-BE49-F238E27FC236}">
                <a16:creationId xmlns:a16="http://schemas.microsoft.com/office/drawing/2014/main" id="{558629D2-BA91-4863-8538-6AFF784538EE}"/>
              </a:ext>
            </a:extLst>
          </p:cNvPr>
          <p:cNvPicPr>
            <a:picLocks noChangeAspect="1"/>
          </p:cNvPicPr>
          <p:nvPr/>
        </p:nvPicPr>
        <p:blipFill>
          <a:blip r:embed="rId6"/>
          <a:stretch>
            <a:fillRect/>
          </a:stretch>
        </p:blipFill>
        <p:spPr>
          <a:xfrm rot="9329611">
            <a:off x="1878732" y="2628707"/>
            <a:ext cx="1548303" cy="1580785"/>
          </a:xfrm>
          <a:prstGeom prst="rect">
            <a:avLst/>
          </a:prstGeom>
        </p:spPr>
      </p:pic>
      <p:pic>
        <p:nvPicPr>
          <p:cNvPr id="44" name="Picture 43">
            <a:extLst>
              <a:ext uri="{FF2B5EF4-FFF2-40B4-BE49-F238E27FC236}">
                <a16:creationId xmlns:a16="http://schemas.microsoft.com/office/drawing/2014/main" id="{F5997AD6-E382-41D1-B802-69F230B18641}"/>
              </a:ext>
            </a:extLst>
          </p:cNvPr>
          <p:cNvPicPr>
            <a:picLocks noChangeAspect="1"/>
          </p:cNvPicPr>
          <p:nvPr/>
        </p:nvPicPr>
        <p:blipFill>
          <a:blip r:embed="rId6"/>
          <a:stretch>
            <a:fillRect/>
          </a:stretch>
        </p:blipFill>
        <p:spPr>
          <a:xfrm rot="11860961">
            <a:off x="3011709" y="1470815"/>
            <a:ext cx="1548303" cy="1580785"/>
          </a:xfrm>
          <a:prstGeom prst="rect">
            <a:avLst/>
          </a:prstGeom>
        </p:spPr>
      </p:pic>
      <p:pic>
        <p:nvPicPr>
          <p:cNvPr id="1026" name="Picture 2" descr="Physical map of Northern Ireland map">
            <a:extLst>
              <a:ext uri="{FF2B5EF4-FFF2-40B4-BE49-F238E27FC236}">
                <a16:creationId xmlns:a16="http://schemas.microsoft.com/office/drawing/2014/main" id="{675A2913-6897-499A-AA84-79B6DE39FE98}"/>
              </a:ext>
            </a:extLst>
          </p:cNvPr>
          <p:cNvPicPr>
            <a:picLocks noGrp="1" noChangeAspect="1" noChangeArrowheads="1"/>
          </p:cNvPicPr>
          <p:nvPr>
            <p:ph sz="half" idx="1"/>
          </p:nvPr>
        </p:nvPicPr>
        <p:blipFill>
          <a:blip r:embed="rId7">
            <a:extLst>
              <a:ext uri="{28A0092B-C50C-407E-A947-70E740481C1C}">
                <a14:useLocalDpi xmlns:a14="http://schemas.microsoft.com/office/drawing/2010/main" val="0"/>
              </a:ext>
            </a:extLst>
          </a:blip>
          <a:srcRect/>
          <a:stretch>
            <a:fillRect/>
          </a:stretch>
        </p:blipFill>
        <p:spPr bwMode="auto">
          <a:xfrm>
            <a:off x="4415975" y="2469964"/>
            <a:ext cx="3519534" cy="28970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614493A-8BBF-45D7-A96E-BB4C9B2A5B84}"/>
              </a:ext>
            </a:extLst>
          </p:cNvPr>
          <p:cNvPicPr>
            <a:picLocks noChangeAspect="1"/>
          </p:cNvPicPr>
          <p:nvPr/>
        </p:nvPicPr>
        <p:blipFill>
          <a:blip r:embed="rId8"/>
          <a:stretch>
            <a:fillRect/>
          </a:stretch>
        </p:blipFill>
        <p:spPr>
          <a:xfrm rot="16909093">
            <a:off x="7133124" y="4910296"/>
            <a:ext cx="1774090" cy="1743607"/>
          </a:xfrm>
          <a:prstGeom prst="rect">
            <a:avLst/>
          </a:prstGeom>
        </p:spPr>
      </p:pic>
    </p:spTree>
    <p:extLst>
      <p:ext uri="{BB962C8B-B14F-4D97-AF65-F5344CB8AC3E}">
        <p14:creationId xmlns:p14="http://schemas.microsoft.com/office/powerpoint/2010/main" val="3068898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DBAC97-0894-44EE-8BB5-208DDE6590D7}"/>
              </a:ext>
            </a:extLst>
          </p:cNvPr>
          <p:cNvSpPr>
            <a:spLocks noGrp="1"/>
          </p:cNvSpPr>
          <p:nvPr>
            <p:ph type="title"/>
          </p:nvPr>
        </p:nvSpPr>
        <p:spPr/>
        <p:txBody>
          <a:bodyPr/>
          <a:lstStyle/>
          <a:p>
            <a:r>
              <a:rPr lang="en-GB" dirty="0">
                <a:solidFill>
                  <a:srgbClr val="018926"/>
                </a:solidFill>
              </a:rPr>
              <a:t>Our Impact Across Northern Ireland</a:t>
            </a:r>
          </a:p>
        </p:txBody>
      </p:sp>
      <p:pic>
        <p:nvPicPr>
          <p:cNvPr id="1026" name="Picture 2">
            <a:extLst>
              <a:ext uri="{FF2B5EF4-FFF2-40B4-BE49-F238E27FC236}">
                <a16:creationId xmlns:a16="http://schemas.microsoft.com/office/drawing/2014/main" id="{376C3979-F9BB-4D58-B139-94A3EFB5B1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75" t="24538" r="38300" b="13672"/>
          <a:stretch/>
        </p:blipFill>
        <p:spPr bwMode="auto">
          <a:xfrm>
            <a:off x="3581558" y="908050"/>
            <a:ext cx="5028883" cy="58899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019906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A04C66-A4F1-C8E7-78B9-3DE0984CC910}"/>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189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D77CA2C-9B44-A240-3F9C-47BCF36EE5E1}"/>
              </a:ext>
            </a:extLst>
          </p:cNvPr>
          <p:cNvSpPr>
            <a:spLocks noGrp="1"/>
          </p:cNvSpPr>
          <p:nvPr>
            <p:ph type="title"/>
          </p:nvPr>
        </p:nvSpPr>
        <p:spPr>
          <a:xfrm>
            <a:off x="945404" y="474693"/>
            <a:ext cx="10301193" cy="800977"/>
          </a:xfrm>
          <a:solidFill>
            <a:schemeClr val="bg1"/>
          </a:solidFill>
        </p:spPr>
        <p:txBody>
          <a:bodyPr>
            <a:noAutofit/>
          </a:bodyPr>
          <a:lstStyle/>
          <a:p>
            <a:pPr algn="ctr"/>
            <a:r>
              <a:rPr lang="en-GB">
                <a:latin typeface="NSPCC Headline" panose="020F0903030202060203" pitchFamily="34" charset="0"/>
              </a:rPr>
              <a:t>T</a:t>
            </a:r>
            <a:r>
              <a:rPr lang="en-GB">
                <a:solidFill>
                  <a:srgbClr val="018926"/>
                </a:solidFill>
                <a:latin typeface="NSPCC Headline" panose="020F0903030202060203" pitchFamily="34" charset="0"/>
              </a:rPr>
              <a:t>he change  we want to see by 2031</a:t>
            </a:r>
          </a:p>
        </p:txBody>
      </p:sp>
      <p:grpSp>
        <p:nvGrpSpPr>
          <p:cNvPr id="22" name="Group 21">
            <a:extLst>
              <a:ext uri="{FF2B5EF4-FFF2-40B4-BE49-F238E27FC236}">
                <a16:creationId xmlns:a16="http://schemas.microsoft.com/office/drawing/2014/main" id="{C3EE25E5-56FD-8D59-7F7F-AE62346D217B}"/>
              </a:ext>
            </a:extLst>
          </p:cNvPr>
          <p:cNvGrpSpPr/>
          <p:nvPr/>
        </p:nvGrpSpPr>
        <p:grpSpPr>
          <a:xfrm>
            <a:off x="490111" y="2274334"/>
            <a:ext cx="11182140" cy="3669266"/>
            <a:chOff x="490111" y="2226209"/>
            <a:chExt cx="11182140" cy="3669266"/>
          </a:xfrm>
        </p:grpSpPr>
        <p:sp>
          <p:nvSpPr>
            <p:cNvPr id="15" name="Rectangle 14">
              <a:extLst>
                <a:ext uri="{FF2B5EF4-FFF2-40B4-BE49-F238E27FC236}">
                  <a16:creationId xmlns:a16="http://schemas.microsoft.com/office/drawing/2014/main" id="{4914EFB9-6D98-7ED4-C562-79429917DBB9}"/>
                </a:ext>
              </a:extLst>
            </p:cNvPr>
            <p:cNvSpPr/>
            <p:nvPr/>
          </p:nvSpPr>
          <p:spPr>
            <a:xfrm>
              <a:off x="490111" y="2772536"/>
              <a:ext cx="3645764" cy="3122939"/>
            </a:xfrm>
            <a:prstGeom prst="rect">
              <a:avLst/>
            </a:prstGeom>
            <a:solidFill>
              <a:srgbClr val="F8C9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498851B-12BE-995A-D50F-07B6A6A1B0B4}"/>
                </a:ext>
              </a:extLst>
            </p:cNvPr>
            <p:cNvSpPr/>
            <p:nvPr/>
          </p:nvSpPr>
          <p:spPr>
            <a:xfrm>
              <a:off x="8026487" y="2772536"/>
              <a:ext cx="3645764" cy="3122939"/>
            </a:xfrm>
            <a:prstGeom prst="rect">
              <a:avLst/>
            </a:prstGeom>
            <a:solidFill>
              <a:srgbClr val="B1DD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A44E303-A492-A760-CD9B-5D42B372C91F}"/>
                </a:ext>
              </a:extLst>
            </p:cNvPr>
            <p:cNvSpPr/>
            <p:nvPr/>
          </p:nvSpPr>
          <p:spPr>
            <a:xfrm>
              <a:off x="4273118" y="2772536"/>
              <a:ext cx="3645764" cy="3122939"/>
            </a:xfrm>
            <a:prstGeom prst="rect">
              <a:avLst/>
            </a:prstGeom>
            <a:solidFill>
              <a:srgbClr val="FCC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844571D-C645-1518-D490-016028F16FCD}"/>
                </a:ext>
              </a:extLst>
            </p:cNvPr>
            <p:cNvSpPr txBox="1"/>
            <p:nvPr/>
          </p:nvSpPr>
          <p:spPr>
            <a:xfrm>
              <a:off x="566761" y="4463966"/>
              <a:ext cx="3492464" cy="646331"/>
            </a:xfrm>
            <a:prstGeom prst="rect">
              <a:avLst/>
            </a:prstGeom>
            <a:noFill/>
          </p:spPr>
          <p:txBody>
            <a:bodyPr wrap="square" rtlCol="0">
              <a:spAutoFit/>
            </a:bodyPr>
            <a:lstStyle/>
            <a:p>
              <a:pPr algn="ctr"/>
              <a:r>
                <a:rPr lang="en-GB">
                  <a:solidFill>
                    <a:srgbClr val="018926"/>
                  </a:solidFill>
                  <a:latin typeface="NSPCC Headline" panose="020F0903030202060203" pitchFamily="34" charset="0"/>
                </a:rPr>
                <a:t>Everyone plays their part </a:t>
              </a:r>
              <a:br>
                <a:rPr lang="en-GB">
                  <a:solidFill>
                    <a:srgbClr val="018926"/>
                  </a:solidFill>
                  <a:latin typeface="NSPCC Headline" panose="020F0903030202060203" pitchFamily="34" charset="0"/>
                </a:rPr>
              </a:br>
              <a:r>
                <a:rPr lang="en-GB">
                  <a:solidFill>
                    <a:srgbClr val="018926"/>
                  </a:solidFill>
                  <a:latin typeface="NSPCC Headline" panose="020F0903030202060203" pitchFamily="34" charset="0"/>
                </a:rPr>
                <a:t>to prevent child abuse. </a:t>
              </a:r>
              <a:endParaRPr lang="en-GB" sz="1600">
                <a:solidFill>
                  <a:schemeClr val="bg1"/>
                </a:solidFill>
                <a:latin typeface="NSPCC Regular" panose="020F0503030202060203" pitchFamily="34" charset="0"/>
              </a:endParaRPr>
            </a:p>
          </p:txBody>
        </p:sp>
        <p:sp>
          <p:nvSpPr>
            <p:cNvPr id="8" name="TextBox 7">
              <a:extLst>
                <a:ext uri="{FF2B5EF4-FFF2-40B4-BE49-F238E27FC236}">
                  <a16:creationId xmlns:a16="http://schemas.microsoft.com/office/drawing/2014/main" id="{45315AC6-14CE-8CCD-AAC7-F5708BE59A1A}"/>
                </a:ext>
              </a:extLst>
            </p:cNvPr>
            <p:cNvSpPr txBox="1"/>
            <p:nvPr/>
          </p:nvSpPr>
          <p:spPr>
            <a:xfrm>
              <a:off x="4541520" y="4466729"/>
              <a:ext cx="3108960" cy="369332"/>
            </a:xfrm>
            <a:prstGeom prst="rect">
              <a:avLst/>
            </a:prstGeom>
            <a:noFill/>
          </p:spPr>
          <p:txBody>
            <a:bodyPr wrap="square" lIns="91440" tIns="45720" rIns="91440" bIns="45720" rtlCol="0" anchor="t">
              <a:spAutoFit/>
            </a:bodyPr>
            <a:lstStyle/>
            <a:p>
              <a:pPr algn="ctr"/>
              <a:r>
                <a:rPr lang="en-GB" b="1">
                  <a:solidFill>
                    <a:srgbClr val="018926"/>
                  </a:solidFill>
                  <a:effectLst/>
                  <a:latin typeface="NSPCC Headline"/>
                </a:rPr>
                <a:t>Every child is safe online. </a:t>
              </a:r>
              <a:endParaRPr lang="en-GB" b="1">
                <a:solidFill>
                  <a:srgbClr val="000000"/>
                </a:solidFill>
                <a:effectLst/>
                <a:latin typeface="NSPCC Headline"/>
              </a:endParaRPr>
            </a:p>
          </p:txBody>
        </p:sp>
        <p:sp>
          <p:nvSpPr>
            <p:cNvPr id="9" name="TextBox 8">
              <a:extLst>
                <a:ext uri="{FF2B5EF4-FFF2-40B4-BE49-F238E27FC236}">
                  <a16:creationId xmlns:a16="http://schemas.microsoft.com/office/drawing/2014/main" id="{F44FC09C-E060-BA52-4585-0916A1BF6BD7}"/>
                </a:ext>
              </a:extLst>
            </p:cNvPr>
            <p:cNvSpPr txBox="1"/>
            <p:nvPr/>
          </p:nvSpPr>
          <p:spPr>
            <a:xfrm>
              <a:off x="8103138" y="4466729"/>
              <a:ext cx="3492463" cy="646331"/>
            </a:xfrm>
            <a:prstGeom prst="rect">
              <a:avLst/>
            </a:prstGeom>
            <a:noFill/>
          </p:spPr>
          <p:txBody>
            <a:bodyPr wrap="square" lIns="91440" tIns="45720" rIns="91440" bIns="45720" rtlCol="0" anchor="t">
              <a:spAutoFit/>
            </a:bodyPr>
            <a:lstStyle/>
            <a:p>
              <a:pPr algn="ctr"/>
              <a:r>
                <a:rPr lang="en-GB" b="1">
                  <a:solidFill>
                    <a:srgbClr val="018926"/>
                  </a:solidFill>
                  <a:latin typeface="NSPCC Headline"/>
                </a:rPr>
                <a:t>Children feel safe, </a:t>
              </a:r>
              <a:br>
                <a:rPr lang="en-GB" b="1">
                  <a:latin typeface="NSPCC Headline"/>
                </a:rPr>
              </a:br>
              <a:r>
                <a:rPr lang="en-GB" b="1">
                  <a:solidFill>
                    <a:srgbClr val="018926"/>
                  </a:solidFill>
                  <a:latin typeface="NSPCC Headline"/>
                </a:rPr>
                <a:t>listened to and supported.</a:t>
              </a:r>
              <a:endParaRPr lang="en-GB" sz="1600">
                <a:solidFill>
                  <a:srgbClr val="018926"/>
                </a:solidFill>
                <a:latin typeface="NSPCC Headline"/>
              </a:endParaRPr>
            </a:p>
          </p:txBody>
        </p:sp>
        <p:sp>
          <p:nvSpPr>
            <p:cNvPr id="5" name="Oval 4">
              <a:extLst>
                <a:ext uri="{FF2B5EF4-FFF2-40B4-BE49-F238E27FC236}">
                  <a16:creationId xmlns:a16="http://schemas.microsoft.com/office/drawing/2014/main" id="{85C38BD8-573B-FEA8-7021-D22CDA0E5179}"/>
                </a:ext>
              </a:extLst>
            </p:cNvPr>
            <p:cNvSpPr/>
            <p:nvPr/>
          </p:nvSpPr>
          <p:spPr>
            <a:xfrm>
              <a:off x="5017971" y="2226209"/>
              <a:ext cx="2156059" cy="21560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F39A022-533A-5CCE-2461-948FF878C6FB}"/>
                </a:ext>
              </a:extLst>
            </p:cNvPr>
            <p:cNvPicPr>
              <a:picLocks noChangeAspect="1"/>
            </p:cNvPicPr>
            <p:nvPr/>
          </p:nvPicPr>
          <p:blipFill>
            <a:blip r:embed="rId3"/>
            <a:stretch>
              <a:fillRect/>
            </a:stretch>
          </p:blipFill>
          <p:spPr>
            <a:xfrm>
              <a:off x="5484253" y="2610120"/>
              <a:ext cx="1223494" cy="1353832"/>
            </a:xfrm>
            <a:prstGeom prst="rect">
              <a:avLst/>
            </a:prstGeom>
          </p:spPr>
        </p:pic>
        <p:sp>
          <p:nvSpPr>
            <p:cNvPr id="11" name="Oval 10">
              <a:extLst>
                <a:ext uri="{FF2B5EF4-FFF2-40B4-BE49-F238E27FC236}">
                  <a16:creationId xmlns:a16="http://schemas.microsoft.com/office/drawing/2014/main" id="{54D536E8-2311-DBEC-48DD-3E7BDCAC28EF}"/>
                </a:ext>
              </a:extLst>
            </p:cNvPr>
            <p:cNvSpPr/>
            <p:nvPr/>
          </p:nvSpPr>
          <p:spPr>
            <a:xfrm>
              <a:off x="8771340" y="2226209"/>
              <a:ext cx="2156059" cy="21560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BC9F7A-0989-5948-D379-2FA4659471EA}"/>
                </a:ext>
              </a:extLst>
            </p:cNvPr>
            <p:cNvPicPr>
              <a:picLocks noChangeAspect="1"/>
            </p:cNvPicPr>
            <p:nvPr/>
          </p:nvPicPr>
          <p:blipFill>
            <a:blip r:embed="rId4"/>
            <a:stretch>
              <a:fillRect/>
            </a:stretch>
          </p:blipFill>
          <p:spPr>
            <a:xfrm>
              <a:off x="9212801" y="2690306"/>
              <a:ext cx="1234729" cy="1312154"/>
            </a:xfrm>
            <a:prstGeom prst="rect">
              <a:avLst/>
            </a:prstGeom>
          </p:spPr>
        </p:pic>
        <p:sp>
          <p:nvSpPr>
            <p:cNvPr id="3" name="Oval 2">
              <a:extLst>
                <a:ext uri="{FF2B5EF4-FFF2-40B4-BE49-F238E27FC236}">
                  <a16:creationId xmlns:a16="http://schemas.microsoft.com/office/drawing/2014/main" id="{9652495C-14AF-52C1-A16F-02019580F419}"/>
                </a:ext>
              </a:extLst>
            </p:cNvPr>
            <p:cNvSpPr/>
            <p:nvPr/>
          </p:nvSpPr>
          <p:spPr>
            <a:xfrm>
              <a:off x="1234964" y="2226209"/>
              <a:ext cx="2156059" cy="21560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9CB23A1-5655-61C3-F0A3-E856FA500F30}"/>
                </a:ext>
              </a:extLst>
            </p:cNvPr>
            <p:cNvPicPr>
              <a:picLocks noChangeAspect="1"/>
            </p:cNvPicPr>
            <p:nvPr/>
          </p:nvPicPr>
          <p:blipFill>
            <a:blip r:embed="rId5"/>
            <a:stretch>
              <a:fillRect/>
            </a:stretch>
          </p:blipFill>
          <p:spPr>
            <a:xfrm>
              <a:off x="1584384" y="2610120"/>
              <a:ext cx="1457219" cy="1388238"/>
            </a:xfrm>
            <a:prstGeom prst="rect">
              <a:avLst/>
            </a:prstGeom>
          </p:spPr>
        </p:pic>
      </p:grpSp>
      <p:pic>
        <p:nvPicPr>
          <p:cNvPr id="28" name="Picture 27">
            <a:extLst>
              <a:ext uri="{FF2B5EF4-FFF2-40B4-BE49-F238E27FC236}">
                <a16:creationId xmlns:a16="http://schemas.microsoft.com/office/drawing/2014/main" id="{5854AE69-1F81-56FC-43B4-28BA918F2C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08361">
            <a:off x="2080488" y="968416"/>
            <a:ext cx="985366" cy="1185927"/>
          </a:xfrm>
          <a:prstGeom prst="rect">
            <a:avLst/>
          </a:prstGeom>
        </p:spPr>
      </p:pic>
      <p:pic>
        <p:nvPicPr>
          <p:cNvPr id="29" name="Picture 28">
            <a:extLst>
              <a:ext uri="{FF2B5EF4-FFF2-40B4-BE49-F238E27FC236}">
                <a16:creationId xmlns:a16="http://schemas.microsoft.com/office/drawing/2014/main" id="{C4217183-889A-89E1-BF6B-0E98EB4268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52509">
            <a:off x="5542107" y="846728"/>
            <a:ext cx="1306139" cy="1541056"/>
          </a:xfrm>
          <a:prstGeom prst="rect">
            <a:avLst/>
          </a:prstGeom>
        </p:spPr>
      </p:pic>
      <p:pic>
        <p:nvPicPr>
          <p:cNvPr id="30" name="Picture 29">
            <a:extLst>
              <a:ext uri="{FF2B5EF4-FFF2-40B4-BE49-F238E27FC236}">
                <a16:creationId xmlns:a16="http://schemas.microsoft.com/office/drawing/2014/main" id="{1BB9E117-F487-0EA5-D67E-0D6B738408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391639" flipH="1">
            <a:off x="9268539" y="968415"/>
            <a:ext cx="985366" cy="1185927"/>
          </a:xfrm>
          <a:prstGeom prst="rect">
            <a:avLst/>
          </a:prstGeom>
        </p:spPr>
      </p:pic>
    </p:spTree>
    <p:extLst>
      <p:ext uri="{BB962C8B-B14F-4D97-AF65-F5344CB8AC3E}">
        <p14:creationId xmlns:p14="http://schemas.microsoft.com/office/powerpoint/2010/main" val="1317044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057C85-B8B5-52FF-4A9F-990DAE35871F}"/>
              </a:ext>
            </a:extLst>
          </p:cNvPr>
          <p:cNvSpPr/>
          <p:nvPr/>
        </p:nvSpPr>
        <p:spPr>
          <a:xfrm>
            <a:off x="3493450" y="1"/>
            <a:ext cx="8698550" cy="6858000"/>
          </a:xfrm>
          <a:prstGeom prst="rect">
            <a:avLst/>
          </a:pr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343D69A2-9E7C-2944-91B1-3057E53A3AC7}"/>
              </a:ext>
            </a:extLst>
          </p:cNvPr>
          <p:cNvSpPr txBox="1">
            <a:spLocks/>
          </p:cNvSpPr>
          <p:nvPr/>
        </p:nvSpPr>
        <p:spPr>
          <a:xfrm>
            <a:off x="-62320" y="8554658"/>
            <a:ext cx="7885269" cy="3550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lnSpc>
                <a:spcPts val="2080"/>
              </a:lnSpc>
              <a:spcAft>
                <a:spcPts val="1200"/>
              </a:spcAft>
              <a:buNone/>
            </a:pPr>
            <a:endParaRPr lang="en-US" sz="2000" b="1">
              <a:highlight>
                <a:srgbClr val="FFFF00"/>
              </a:highlight>
              <a:latin typeface="Arial" panose="020B0604020202020204" pitchFamily="34" charset="0"/>
              <a:ea typeface="Open Sans Light" panose="020B0306030504020204" pitchFamily="34" charset="0"/>
              <a:cs typeface="Arial" panose="020B0604020202020204" pitchFamily="34" charset="0"/>
            </a:endParaRPr>
          </a:p>
        </p:txBody>
      </p:sp>
      <p:sp>
        <p:nvSpPr>
          <p:cNvPr id="6" name="Title 1">
            <a:extLst>
              <a:ext uri="{FF2B5EF4-FFF2-40B4-BE49-F238E27FC236}">
                <a16:creationId xmlns:a16="http://schemas.microsoft.com/office/drawing/2014/main" id="{0FC5EE93-6FBD-4AA7-8E83-35812F23EF2F}"/>
              </a:ext>
            </a:extLst>
          </p:cNvPr>
          <p:cNvSpPr>
            <a:spLocks noGrp="1"/>
          </p:cNvSpPr>
          <p:nvPr>
            <p:ph type="title"/>
          </p:nvPr>
        </p:nvSpPr>
        <p:spPr>
          <a:xfrm>
            <a:off x="379502" y="373124"/>
            <a:ext cx="3100934" cy="1163054"/>
          </a:xfrm>
        </p:spPr>
        <p:txBody>
          <a:bodyPr anchor="t" anchorCtr="0">
            <a:noAutofit/>
          </a:bodyPr>
          <a:lstStyle/>
          <a:p>
            <a:r>
              <a:rPr lang="en-US" b="1">
                <a:solidFill>
                  <a:srgbClr val="018926"/>
                </a:solidFill>
                <a:latin typeface="NSPCC Headline" panose="020F0903030202060203" pitchFamily="34" charset="0"/>
                <a:ea typeface="Open Sans Extrabold" panose="020B0606030504020204" pitchFamily="34" charset="0"/>
                <a:cs typeface="Open Sans Extrabold" panose="020B0606030504020204" pitchFamily="34" charset="0"/>
              </a:rPr>
              <a:t>Our key annual moments</a:t>
            </a:r>
          </a:p>
        </p:txBody>
      </p:sp>
      <p:sp>
        <p:nvSpPr>
          <p:cNvPr id="32" name="Rectangle 31">
            <a:extLst>
              <a:ext uri="{FF2B5EF4-FFF2-40B4-BE49-F238E27FC236}">
                <a16:creationId xmlns:a16="http://schemas.microsoft.com/office/drawing/2014/main" id="{E5CCB43F-244C-4D32-933F-702474AE62C6}"/>
              </a:ext>
            </a:extLst>
          </p:cNvPr>
          <p:cNvSpPr/>
          <p:nvPr/>
        </p:nvSpPr>
        <p:spPr>
          <a:xfrm>
            <a:off x="379502" y="2416310"/>
            <a:ext cx="2986159" cy="3046988"/>
          </a:xfrm>
          <a:prstGeom prst="rect">
            <a:avLst/>
          </a:prstGeom>
        </p:spPr>
        <p:txBody>
          <a:bodyPr wrap="square">
            <a:spAutoFit/>
          </a:bodyPr>
          <a:lstStyle/>
          <a:p>
            <a:pPr fontAlgn="t">
              <a:spcAft>
                <a:spcPts val="1200"/>
              </a:spcAft>
            </a:pPr>
            <a:r>
              <a:rPr lang="en-GB" sz="1600">
                <a:solidFill>
                  <a:srgbClr val="000000"/>
                </a:solidFill>
                <a:latin typeface="NSPCC-RegularTT" panose="02000000000000000000" pitchFamily="2" charset="77"/>
              </a:rPr>
              <a:t>There are flagship moments throughout the year when we know that children will benefit from active campaigns from us. They’re opportunities to raise awareness of our work, encourage conversation around child safety, and raise money. We’re always looking for </a:t>
            </a:r>
            <a:r>
              <a:rPr lang="en-GB" sz="1600" b="1">
                <a:solidFill>
                  <a:srgbClr val="000000"/>
                </a:solidFill>
                <a:latin typeface="NSPCC-RegularTT" panose="02000000000000000000" pitchFamily="2" charset="77"/>
              </a:rPr>
              <a:t>creative ways to partner with brands around these moments. </a:t>
            </a:r>
          </a:p>
        </p:txBody>
      </p:sp>
      <p:sp>
        <p:nvSpPr>
          <p:cNvPr id="3" name="TextBox 2">
            <a:extLst>
              <a:ext uri="{FF2B5EF4-FFF2-40B4-BE49-F238E27FC236}">
                <a16:creationId xmlns:a16="http://schemas.microsoft.com/office/drawing/2014/main" id="{94A0C3A6-1CD0-B46C-096D-BED52F3E1A7C}"/>
              </a:ext>
            </a:extLst>
          </p:cNvPr>
          <p:cNvSpPr txBox="1"/>
          <p:nvPr/>
        </p:nvSpPr>
        <p:spPr>
          <a:xfrm>
            <a:off x="6805970" y="867419"/>
            <a:ext cx="5139476" cy="2554545"/>
          </a:xfrm>
          <a:prstGeom prst="rect">
            <a:avLst/>
          </a:prstGeom>
          <a:noFill/>
        </p:spPr>
        <p:txBody>
          <a:bodyPr wrap="square" lIns="91440" tIns="45720" rIns="91440" bIns="45720" anchor="t">
            <a:spAutoFit/>
          </a:bodyPr>
          <a:lstStyle/>
          <a:p>
            <a:pPr fontAlgn="t">
              <a:spcAft>
                <a:spcPts val="1200"/>
              </a:spcAft>
            </a:pPr>
            <a:r>
              <a:rPr lang="en-GB" sz="1600">
                <a:solidFill>
                  <a:srgbClr val="000000"/>
                </a:solidFill>
                <a:latin typeface="NSPCC-RegularTT"/>
              </a:rPr>
              <a:t>This is our annual, landmark day, on the second Friday of June. The aim is to bring communities together to make child protection a top priority. It’s another step towards breaking the taboo around the topic and bringing it to the forefront of public discussion. Childhood Day is full of fun and fundraising, last year inviting participants to embrace the benefits of play, and this year encouraging them to take part in a Childhood Day Mile. The day is a crucial engagement tool for the public and our work.</a:t>
            </a:r>
          </a:p>
        </p:txBody>
      </p:sp>
      <p:sp>
        <p:nvSpPr>
          <p:cNvPr id="7" name="TextBox 6">
            <a:extLst>
              <a:ext uri="{FF2B5EF4-FFF2-40B4-BE49-F238E27FC236}">
                <a16:creationId xmlns:a16="http://schemas.microsoft.com/office/drawing/2014/main" id="{5E18B4D4-7B5E-9A66-D1C7-1259574BD126}"/>
              </a:ext>
            </a:extLst>
          </p:cNvPr>
          <p:cNvSpPr txBox="1"/>
          <p:nvPr/>
        </p:nvSpPr>
        <p:spPr>
          <a:xfrm>
            <a:off x="6805970" y="4309136"/>
            <a:ext cx="5139476" cy="2123658"/>
          </a:xfrm>
          <a:prstGeom prst="rect">
            <a:avLst/>
          </a:prstGeom>
          <a:noFill/>
        </p:spPr>
        <p:txBody>
          <a:bodyPr wrap="square" lIns="91440" tIns="45720" rIns="91440" bIns="45720" anchor="t">
            <a:spAutoFit/>
          </a:bodyPr>
          <a:lstStyle/>
          <a:p>
            <a:pPr fontAlgn="t">
              <a:spcAft>
                <a:spcPts val="1200"/>
              </a:spcAft>
            </a:pPr>
            <a:r>
              <a:rPr lang="en-GB" sz="1600" b="1" dirty="0">
                <a:solidFill>
                  <a:srgbClr val="018926"/>
                </a:solidFill>
                <a:latin typeface="NSPCC"/>
              </a:rPr>
              <a:t>There were over 5,500 Childline counselling sessions</a:t>
            </a:r>
            <a:r>
              <a:rPr lang="en-GB" sz="1600" dirty="0">
                <a:solidFill>
                  <a:srgbClr val="000000"/>
                </a:solidFill>
                <a:latin typeface="NSPCC-RegularTT"/>
              </a:rPr>
              <a:t> between 24</a:t>
            </a:r>
            <a:r>
              <a:rPr lang="en-GB" sz="1600" baseline="30000" dirty="0">
                <a:solidFill>
                  <a:srgbClr val="000000"/>
                </a:solidFill>
                <a:latin typeface="NSPCC-RegularTT"/>
              </a:rPr>
              <a:t>th</a:t>
            </a:r>
            <a:r>
              <a:rPr lang="en-GB" sz="1600" dirty="0">
                <a:solidFill>
                  <a:srgbClr val="000000"/>
                </a:solidFill>
                <a:latin typeface="NSPCC-RegularTT"/>
              </a:rPr>
              <a:t> December 2022 and 4</a:t>
            </a:r>
            <a:r>
              <a:rPr lang="en-GB" sz="1600" baseline="30000" dirty="0">
                <a:solidFill>
                  <a:srgbClr val="000000"/>
                </a:solidFill>
                <a:latin typeface="NSPCC-RegularTT"/>
              </a:rPr>
              <a:t>th</a:t>
            </a:r>
            <a:r>
              <a:rPr lang="en-GB" sz="1600" dirty="0">
                <a:solidFill>
                  <a:srgbClr val="000000"/>
                </a:solidFill>
                <a:latin typeface="NSPCC-RegularTT"/>
              </a:rPr>
              <a:t> January 2023.  </a:t>
            </a:r>
          </a:p>
          <a:p>
            <a:pPr fontAlgn="t">
              <a:spcAft>
                <a:spcPts val="1200"/>
              </a:spcAft>
            </a:pPr>
            <a:r>
              <a:rPr lang="en-GB" sz="1600" b="1" dirty="0">
                <a:solidFill>
                  <a:srgbClr val="018926"/>
                </a:solidFill>
                <a:latin typeface="NSPCC"/>
              </a:rPr>
              <a:t>There were 1,294 contacts to the NSPCC Helpline </a:t>
            </a:r>
            <a:r>
              <a:rPr lang="en-GB" sz="1600" dirty="0">
                <a:solidFill>
                  <a:srgbClr val="000000"/>
                </a:solidFill>
                <a:latin typeface="NSPCC-RegularTT"/>
              </a:rPr>
              <a:t>between 24</a:t>
            </a:r>
            <a:r>
              <a:rPr lang="en-GB" sz="1600" baseline="30000" dirty="0">
                <a:solidFill>
                  <a:srgbClr val="000000"/>
                </a:solidFill>
                <a:latin typeface="NSPCC-RegularTT"/>
              </a:rPr>
              <a:t>th</a:t>
            </a:r>
            <a:r>
              <a:rPr lang="en-GB" sz="1600" dirty="0">
                <a:solidFill>
                  <a:srgbClr val="000000"/>
                </a:solidFill>
                <a:latin typeface="NSPCC-RegularTT"/>
              </a:rPr>
              <a:t> December 2022 and 4</a:t>
            </a:r>
            <a:r>
              <a:rPr lang="en-GB" sz="1600" baseline="30000" dirty="0">
                <a:solidFill>
                  <a:srgbClr val="000000"/>
                </a:solidFill>
                <a:latin typeface="NSPCC-RegularTT"/>
              </a:rPr>
              <a:t>th</a:t>
            </a:r>
            <a:r>
              <a:rPr lang="en-GB" sz="1600" dirty="0">
                <a:solidFill>
                  <a:srgbClr val="000000"/>
                </a:solidFill>
                <a:latin typeface="NSPCC-RegularTT"/>
              </a:rPr>
              <a:t> January 2023. </a:t>
            </a:r>
          </a:p>
          <a:p>
            <a:pPr fontAlgn="t">
              <a:spcAft>
                <a:spcPts val="1200"/>
              </a:spcAft>
            </a:pPr>
            <a:r>
              <a:rPr lang="en-GB" sz="1600" dirty="0">
                <a:solidFill>
                  <a:srgbClr val="000000"/>
                </a:solidFill>
                <a:latin typeface="NSPCC-RegularTT"/>
              </a:rPr>
              <a:t>Every holiday period we run a campaign to remind the public that children’s problems don’t stop over the most magical time of year.</a:t>
            </a:r>
          </a:p>
        </p:txBody>
      </p:sp>
      <p:pic>
        <p:nvPicPr>
          <p:cNvPr id="15" name="Picture 14" descr="A couple of women holding a sign&#10;&#10;Description automatically generated with medium confidence">
            <a:extLst>
              <a:ext uri="{FF2B5EF4-FFF2-40B4-BE49-F238E27FC236}">
                <a16:creationId xmlns:a16="http://schemas.microsoft.com/office/drawing/2014/main" id="{252ADE13-204F-C6E2-F0CE-11F64337EC39}"/>
              </a:ext>
            </a:extLst>
          </p:cNvPr>
          <p:cNvPicPr>
            <a:picLocks noChangeAspect="1"/>
          </p:cNvPicPr>
          <p:nvPr/>
        </p:nvPicPr>
        <p:blipFill rotWithShape="1">
          <a:blip r:embed="rId3">
            <a:extLst>
              <a:ext uri="{28A0092B-C50C-407E-A947-70E740481C1C}">
                <a14:useLocalDpi xmlns:a14="http://schemas.microsoft.com/office/drawing/2010/main" val="0"/>
              </a:ext>
            </a:extLst>
          </a:blip>
          <a:srcRect l="4124" t="-237" r="4124" b="237"/>
          <a:stretch/>
        </p:blipFill>
        <p:spPr>
          <a:xfrm>
            <a:off x="3926716" y="328861"/>
            <a:ext cx="2751465" cy="2984175"/>
          </a:xfrm>
          <a:prstGeom prst="rect">
            <a:avLst/>
          </a:prstGeom>
        </p:spPr>
      </p:pic>
      <p:sp>
        <p:nvSpPr>
          <p:cNvPr id="16" name="TextBox 15">
            <a:extLst>
              <a:ext uri="{FF2B5EF4-FFF2-40B4-BE49-F238E27FC236}">
                <a16:creationId xmlns:a16="http://schemas.microsoft.com/office/drawing/2014/main" id="{B479467A-1E92-214D-5611-61EED01B6127}"/>
              </a:ext>
            </a:extLst>
          </p:cNvPr>
          <p:cNvSpPr txBox="1"/>
          <p:nvPr/>
        </p:nvSpPr>
        <p:spPr>
          <a:xfrm>
            <a:off x="6920396" y="300766"/>
            <a:ext cx="2176712" cy="433760"/>
          </a:xfrm>
          <a:prstGeom prst="rect">
            <a:avLst/>
          </a:prstGeom>
          <a:solidFill>
            <a:srgbClr val="018926"/>
          </a:solidFill>
        </p:spPr>
        <p:txBody>
          <a:bodyPr wrap="square" rtlCol="0">
            <a:spAutoFit/>
          </a:bodyPr>
          <a:lstStyle/>
          <a:p>
            <a:r>
              <a:rPr lang="en-GB" sz="2200" b="1" i="0">
                <a:solidFill>
                  <a:schemeClr val="bg1"/>
                </a:solidFill>
                <a:effectLst/>
                <a:latin typeface="NSPCC Headline" panose="020F0903030202060203" pitchFamily="34" charset="0"/>
              </a:rPr>
              <a:t>Childhood Day</a:t>
            </a:r>
            <a:endParaRPr lang="en-GB" sz="2200">
              <a:latin typeface="NSPCC Headline" panose="020F0903030202060203" pitchFamily="34" charset="0"/>
            </a:endParaRPr>
          </a:p>
        </p:txBody>
      </p:sp>
      <p:pic>
        <p:nvPicPr>
          <p:cNvPr id="17" name="Picture 16" descr="A picture containing person, indoor, cellphone&#10;&#10;Description automatically generated">
            <a:extLst>
              <a:ext uri="{FF2B5EF4-FFF2-40B4-BE49-F238E27FC236}">
                <a16:creationId xmlns:a16="http://schemas.microsoft.com/office/drawing/2014/main" id="{113B22F4-3592-FC36-B109-30E0F97F5398}"/>
              </a:ext>
            </a:extLst>
          </p:cNvPr>
          <p:cNvPicPr>
            <a:picLocks noChangeAspect="1"/>
          </p:cNvPicPr>
          <p:nvPr/>
        </p:nvPicPr>
        <p:blipFill rotWithShape="1">
          <a:blip r:embed="rId4">
            <a:extLst>
              <a:ext uri="{28A0092B-C50C-407E-A947-70E740481C1C}">
                <a14:useLocalDpi xmlns:a14="http://schemas.microsoft.com/office/drawing/2010/main" val="0"/>
              </a:ext>
            </a:extLst>
          </a:blip>
          <a:srcRect l="18146" t="-558" r="18146" b="558"/>
          <a:stretch/>
        </p:blipFill>
        <p:spPr>
          <a:xfrm>
            <a:off x="3926716" y="3736119"/>
            <a:ext cx="2751465" cy="2738032"/>
          </a:xfrm>
          <a:prstGeom prst="rect">
            <a:avLst/>
          </a:prstGeom>
        </p:spPr>
      </p:pic>
      <p:sp>
        <p:nvSpPr>
          <p:cNvPr id="18" name="TextBox 17">
            <a:extLst>
              <a:ext uri="{FF2B5EF4-FFF2-40B4-BE49-F238E27FC236}">
                <a16:creationId xmlns:a16="http://schemas.microsoft.com/office/drawing/2014/main" id="{34A34DEE-6517-857D-E928-546ABBC5BA04}"/>
              </a:ext>
            </a:extLst>
          </p:cNvPr>
          <p:cNvSpPr txBox="1"/>
          <p:nvPr/>
        </p:nvSpPr>
        <p:spPr>
          <a:xfrm>
            <a:off x="6885401" y="3745357"/>
            <a:ext cx="1625553" cy="430887"/>
          </a:xfrm>
          <a:prstGeom prst="rect">
            <a:avLst/>
          </a:prstGeom>
          <a:solidFill>
            <a:srgbClr val="018926"/>
          </a:solidFill>
        </p:spPr>
        <p:txBody>
          <a:bodyPr wrap="square" rtlCol="0">
            <a:spAutoFit/>
          </a:bodyPr>
          <a:lstStyle/>
          <a:p>
            <a:r>
              <a:rPr lang="en-GB" sz="2200" b="1" i="0">
                <a:solidFill>
                  <a:schemeClr val="bg1"/>
                </a:solidFill>
                <a:effectLst/>
                <a:latin typeface="NSPCC Headline" panose="020F0903030202060203" pitchFamily="34" charset="0"/>
              </a:rPr>
              <a:t>Christmas</a:t>
            </a:r>
            <a:endParaRPr lang="en-GB" sz="2200" b="1">
              <a:latin typeface="NSPCC Headline" panose="020F0903030202060203" pitchFamily="34" charset="0"/>
            </a:endParaRPr>
          </a:p>
        </p:txBody>
      </p:sp>
    </p:spTree>
    <p:extLst>
      <p:ext uri="{BB962C8B-B14F-4D97-AF65-F5344CB8AC3E}">
        <p14:creationId xmlns:p14="http://schemas.microsoft.com/office/powerpoint/2010/main" val="1568106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639EB4F-57F2-E0E5-BD92-890B90728D60}"/>
              </a:ext>
            </a:extLst>
          </p:cNvPr>
          <p:cNvPicPr>
            <a:picLocks noChangeAspect="1"/>
          </p:cNvPicPr>
          <p:nvPr/>
        </p:nvPicPr>
        <p:blipFill rotWithShape="1">
          <a:blip r:embed="rId3">
            <a:extLst>
              <a:ext uri="{28A0092B-C50C-407E-A947-70E740481C1C}">
                <a14:useLocalDpi xmlns:a14="http://schemas.microsoft.com/office/drawing/2010/main" val="0"/>
              </a:ext>
            </a:extLst>
          </a:blip>
          <a:srcRect l="1" t="9780" r="22453" b="24839"/>
          <a:stretch/>
        </p:blipFill>
        <p:spPr>
          <a:xfrm>
            <a:off x="0" y="0"/>
            <a:ext cx="12239299" cy="6858000"/>
          </a:xfrm>
          <a:prstGeom prst="rect">
            <a:avLst/>
          </a:prstGeom>
        </p:spPr>
      </p:pic>
      <p:sp>
        <p:nvSpPr>
          <p:cNvPr id="46" name="Content Placeholder 8"/>
          <p:cNvSpPr txBox="1">
            <a:spLocks/>
          </p:cNvSpPr>
          <p:nvPr/>
        </p:nvSpPr>
        <p:spPr>
          <a:xfrm>
            <a:off x="5249879" y="3917373"/>
            <a:ext cx="2240351" cy="1676400"/>
          </a:xfrm>
        </p:spPr>
        <p:txBody>
          <a:bodyPr/>
          <a:lstStyle>
            <a:lvl1pPr marL="0" indent="0" algn="l" defTabSz="914400" rtl="0" eaLnBrk="1" latinLnBrk="0" hangingPunct="1">
              <a:spcBef>
                <a:spcPts val="600"/>
              </a:spcBef>
              <a:buFontTx/>
              <a:buNone/>
              <a:defRPr sz="1100" kern="1200">
                <a:solidFill>
                  <a:schemeClr val="tx1"/>
                </a:solidFill>
                <a:latin typeface="+mn-lt"/>
                <a:ea typeface="+mn-ea"/>
                <a:cs typeface="+mn-cs"/>
              </a:defRPr>
            </a:lvl1pPr>
            <a:lvl2pPr marL="120650" indent="-120650" algn="l" defTabSz="914400" rtl="0" eaLnBrk="1" latinLnBrk="0" hangingPunct="1">
              <a:spcBef>
                <a:spcPts val="400"/>
              </a:spcBef>
              <a:buClr>
                <a:srgbClr val="ED3124"/>
              </a:buClr>
              <a:buFont typeface="Arial" pitchFamily="34" charset="0"/>
              <a:buChar char="•"/>
              <a:defRPr sz="1100" kern="1200">
                <a:solidFill>
                  <a:schemeClr val="tx1"/>
                </a:solidFill>
                <a:latin typeface="+mn-lt"/>
                <a:ea typeface="+mn-ea"/>
                <a:cs typeface="+mn-cs"/>
              </a:defRPr>
            </a:lvl2pPr>
            <a:lvl3pPr marL="271463" indent="-141288" algn="l" defTabSz="914400" rtl="0" eaLnBrk="1" latinLnBrk="0" hangingPunct="1">
              <a:spcBef>
                <a:spcPts val="200"/>
              </a:spcBef>
              <a:buClr>
                <a:schemeClr val="tx1">
                  <a:lumMod val="50000"/>
                  <a:lumOff val="50000"/>
                </a:schemeClr>
              </a:buClr>
              <a:buFont typeface="Century Gothic" pitchFamily="34" charset="0"/>
              <a:buChar char="−"/>
              <a:defRPr sz="1100" kern="1200">
                <a:solidFill>
                  <a:schemeClr val="tx1"/>
                </a:solidFill>
                <a:latin typeface="+mn-lt"/>
                <a:ea typeface="+mn-ea"/>
                <a:cs typeface="+mn-cs"/>
              </a:defRPr>
            </a:lvl3pPr>
            <a:lvl4pPr marL="0" indent="0" algn="l" defTabSz="914400" rtl="0" eaLnBrk="1" latinLnBrk="0" hangingPunct="1">
              <a:lnSpc>
                <a:spcPct val="95000"/>
              </a:lnSpc>
              <a:spcBef>
                <a:spcPts val="1200"/>
              </a:spcBef>
              <a:buFontTx/>
              <a:buNone/>
              <a:defRPr sz="1200" b="0" kern="1200" cap="all" baseline="0">
                <a:solidFill>
                  <a:schemeClr val="tx2"/>
                </a:solidFill>
                <a:latin typeface="+mn-lt"/>
                <a:ea typeface="+mn-ea"/>
                <a:cs typeface="+mn-cs"/>
              </a:defRPr>
            </a:lvl4pPr>
            <a:lvl5pPr marL="0" indent="0" algn="l" defTabSz="914400" rtl="0" eaLnBrk="1" latinLnBrk="0" hangingPunct="1">
              <a:lnSpc>
                <a:spcPct val="80000"/>
              </a:lnSpc>
              <a:spcBef>
                <a:spcPts val="600"/>
              </a:spcBef>
              <a:buFontTx/>
              <a:buNone/>
              <a:defRPr sz="2000" kern="1200" cap="all" baseline="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400" b="1">
              <a:latin typeface="+mj-lt"/>
            </a:endParaRPr>
          </a:p>
          <a:p>
            <a:endParaRPr lang="en-GB" sz="1400" b="1">
              <a:latin typeface="+mj-lt"/>
            </a:endParaRPr>
          </a:p>
          <a:p>
            <a:endParaRPr lang="en-GB" sz="1400">
              <a:latin typeface="+mj-lt"/>
            </a:endParaRPr>
          </a:p>
        </p:txBody>
      </p:sp>
      <p:sp>
        <p:nvSpPr>
          <p:cNvPr id="15" name="Content Placeholder 8"/>
          <p:cNvSpPr txBox="1">
            <a:spLocks/>
          </p:cNvSpPr>
          <p:nvPr/>
        </p:nvSpPr>
        <p:spPr>
          <a:xfrm>
            <a:off x="973840" y="1248783"/>
            <a:ext cx="9918528" cy="4670523"/>
          </a:xfrm>
        </p:spPr>
        <p:txBody>
          <a:bodyPr/>
          <a:lstStyle>
            <a:lvl1pPr marL="0" indent="0" algn="l" defTabSz="914400" rtl="0" eaLnBrk="1" latinLnBrk="0" hangingPunct="1">
              <a:spcBef>
                <a:spcPts val="600"/>
              </a:spcBef>
              <a:buFontTx/>
              <a:buNone/>
              <a:defRPr sz="1100" kern="1200">
                <a:solidFill>
                  <a:schemeClr val="tx1"/>
                </a:solidFill>
                <a:latin typeface="+mn-lt"/>
                <a:ea typeface="+mn-ea"/>
                <a:cs typeface="+mn-cs"/>
              </a:defRPr>
            </a:lvl1pPr>
            <a:lvl2pPr marL="120650" indent="-120650" algn="l" defTabSz="914400" rtl="0" eaLnBrk="1" latinLnBrk="0" hangingPunct="1">
              <a:spcBef>
                <a:spcPts val="400"/>
              </a:spcBef>
              <a:buClr>
                <a:srgbClr val="ED3124"/>
              </a:buClr>
              <a:buFont typeface="Arial" pitchFamily="34" charset="0"/>
              <a:buChar char="•"/>
              <a:defRPr sz="1100" kern="1200">
                <a:solidFill>
                  <a:schemeClr val="tx1"/>
                </a:solidFill>
                <a:latin typeface="+mn-lt"/>
                <a:ea typeface="+mn-ea"/>
                <a:cs typeface="+mn-cs"/>
              </a:defRPr>
            </a:lvl2pPr>
            <a:lvl3pPr marL="271463" indent="-141288" algn="l" defTabSz="914400" rtl="0" eaLnBrk="1" latinLnBrk="0" hangingPunct="1">
              <a:spcBef>
                <a:spcPts val="200"/>
              </a:spcBef>
              <a:buClr>
                <a:schemeClr val="tx1">
                  <a:lumMod val="50000"/>
                  <a:lumOff val="50000"/>
                </a:schemeClr>
              </a:buClr>
              <a:buFont typeface="Century Gothic" pitchFamily="34" charset="0"/>
              <a:buChar char="−"/>
              <a:defRPr sz="1100" kern="1200">
                <a:solidFill>
                  <a:schemeClr val="tx1"/>
                </a:solidFill>
                <a:latin typeface="+mn-lt"/>
                <a:ea typeface="+mn-ea"/>
                <a:cs typeface="+mn-cs"/>
              </a:defRPr>
            </a:lvl3pPr>
            <a:lvl4pPr marL="0" indent="0" algn="l" defTabSz="914400" rtl="0" eaLnBrk="1" latinLnBrk="0" hangingPunct="1">
              <a:lnSpc>
                <a:spcPct val="95000"/>
              </a:lnSpc>
              <a:spcBef>
                <a:spcPts val="1200"/>
              </a:spcBef>
              <a:buFontTx/>
              <a:buNone/>
              <a:defRPr sz="1200" b="0" kern="1200" cap="all" baseline="0">
                <a:solidFill>
                  <a:schemeClr val="tx2"/>
                </a:solidFill>
                <a:latin typeface="+mn-lt"/>
                <a:ea typeface="+mn-ea"/>
                <a:cs typeface="+mn-cs"/>
              </a:defRPr>
            </a:lvl4pPr>
            <a:lvl5pPr marL="0" indent="0" algn="l" defTabSz="914400" rtl="0" eaLnBrk="1" latinLnBrk="0" hangingPunct="1">
              <a:lnSpc>
                <a:spcPct val="80000"/>
              </a:lnSpc>
              <a:spcBef>
                <a:spcPts val="600"/>
              </a:spcBef>
              <a:buFontTx/>
              <a:buNone/>
              <a:defRPr sz="2000" kern="1200" cap="all" baseline="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br>
              <a:rPr lang="en-GB" sz="2133">
                <a:latin typeface="NSPCC Regular" pitchFamily="34" charset="0"/>
              </a:rPr>
            </a:br>
            <a:endParaRPr lang="en-GB" sz="2133" b="1">
              <a:latin typeface="NSPCC Regular" pitchFamily="34" charset="0"/>
            </a:endParaRPr>
          </a:p>
          <a:p>
            <a:endParaRPr lang="en-GB" sz="1400">
              <a:latin typeface="+mj-lt"/>
            </a:endParaRPr>
          </a:p>
          <a:p>
            <a:endParaRPr lang="en-GB" sz="1400">
              <a:latin typeface="+mj-lt"/>
            </a:endParaRPr>
          </a:p>
        </p:txBody>
      </p:sp>
      <p:sp>
        <p:nvSpPr>
          <p:cNvPr id="2" name="Title 1"/>
          <p:cNvSpPr>
            <a:spLocks noGrp="1"/>
          </p:cNvSpPr>
          <p:nvPr>
            <p:ph type="title"/>
          </p:nvPr>
        </p:nvSpPr>
        <p:spPr>
          <a:xfrm>
            <a:off x="352027" y="374451"/>
            <a:ext cx="4562873" cy="1540074"/>
          </a:xfrm>
          <a:effectLst>
            <a:outerShdw blurRad="50800" dist="38100" dir="2700000" sx="112000" sy="112000" algn="tl" rotWithShape="0">
              <a:prstClr val="black">
                <a:alpha val="40000"/>
              </a:prstClr>
            </a:outerShdw>
          </a:effectLst>
        </p:spPr>
        <p:txBody>
          <a:bodyPr>
            <a:normAutofit fontScale="90000"/>
          </a:bodyPr>
          <a:lstStyle/>
          <a:p>
            <a:r>
              <a:rPr lang="en-GB" b="1">
                <a:solidFill>
                  <a:schemeClr val="bg1"/>
                </a:solidFill>
                <a:latin typeface="NSPCC Headline" pitchFamily="34" charset="0"/>
                <a:cs typeface="Century Gothic"/>
              </a:rPr>
              <a:t>NSPCC Brand: our loved and trusted brand </a:t>
            </a:r>
          </a:p>
        </p:txBody>
      </p:sp>
      <p:sp>
        <p:nvSpPr>
          <p:cNvPr id="17" name="Rectangle 16">
            <a:extLst>
              <a:ext uri="{FF2B5EF4-FFF2-40B4-BE49-F238E27FC236}">
                <a16:creationId xmlns:a16="http://schemas.microsoft.com/office/drawing/2014/main" id="{9AABD43B-9965-E713-FC26-D2F3BF8250C9}"/>
              </a:ext>
            </a:extLst>
          </p:cNvPr>
          <p:cNvSpPr/>
          <p:nvPr/>
        </p:nvSpPr>
        <p:spPr>
          <a:xfrm>
            <a:off x="1536716" y="2195233"/>
            <a:ext cx="3738643" cy="1981619"/>
          </a:xfrm>
          <a:prstGeom prst="rect">
            <a:avLst/>
          </a:prstGeom>
          <a:solidFill>
            <a:srgbClr val="F8C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8CA90F9-3145-4C83-9268-F15F41F37BB6}"/>
              </a:ext>
            </a:extLst>
          </p:cNvPr>
          <p:cNvSpPr/>
          <p:nvPr/>
        </p:nvSpPr>
        <p:spPr>
          <a:xfrm>
            <a:off x="1619817" y="2889535"/>
            <a:ext cx="3572441" cy="1141916"/>
          </a:xfrm>
          <a:prstGeom prst="rect">
            <a:avLst/>
          </a:prstGeom>
        </p:spPr>
        <p:txBody>
          <a:bodyPr wrap="square">
            <a:spAutoFit/>
          </a:bodyPr>
          <a:lstStyle/>
          <a:p>
            <a:pPr algn="ctr" defTabSz="914377">
              <a:lnSpc>
                <a:spcPct val="107000"/>
              </a:lnSpc>
              <a:buClr>
                <a:srgbClr val="00B050"/>
              </a:buClr>
              <a:defRPr/>
            </a:pPr>
            <a:r>
              <a:rPr lang="en-GB" sz="1600" kern="0">
                <a:latin typeface="NSPCC" panose="02000000000000000000" pitchFamily="2" charset="77"/>
                <a:cs typeface="Times New Roman" panose="02020603050405020304" pitchFamily="18" charset="0"/>
              </a:rPr>
              <a:t>We have consistently been named as the </a:t>
            </a:r>
            <a:r>
              <a:rPr lang="en-GB" sz="1600" b="1" kern="0">
                <a:latin typeface="NSPCC" panose="02000000000000000000" pitchFamily="2" charset="77"/>
                <a:cs typeface="Times New Roman" panose="02020603050405020304" pitchFamily="18" charset="0"/>
              </a:rPr>
              <a:t>top children’s charity in the UK</a:t>
            </a:r>
            <a:r>
              <a:rPr lang="en-GB" sz="1600" kern="0">
                <a:latin typeface="NSPCC" panose="02000000000000000000" pitchFamily="2" charset="77"/>
                <a:cs typeface="Times New Roman" panose="02020603050405020304" pitchFamily="18" charset="0"/>
              </a:rPr>
              <a:t>, when the public are asked by YouGov who they would like to donate to.</a:t>
            </a:r>
          </a:p>
        </p:txBody>
      </p:sp>
      <p:pic>
        <p:nvPicPr>
          <p:cNvPr id="28" name="Picture 27">
            <a:extLst>
              <a:ext uri="{FF2B5EF4-FFF2-40B4-BE49-F238E27FC236}">
                <a16:creationId xmlns:a16="http://schemas.microsoft.com/office/drawing/2014/main" id="{49729DCD-EE5A-41C7-9966-5336FED6A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0875" y="2324626"/>
            <a:ext cx="650325" cy="598136"/>
          </a:xfrm>
          <a:prstGeom prst="rect">
            <a:avLst/>
          </a:prstGeom>
        </p:spPr>
      </p:pic>
      <p:sp>
        <p:nvSpPr>
          <p:cNvPr id="7" name="Rectangle 6">
            <a:extLst>
              <a:ext uri="{FF2B5EF4-FFF2-40B4-BE49-F238E27FC236}">
                <a16:creationId xmlns:a16="http://schemas.microsoft.com/office/drawing/2014/main" id="{D1B970C7-7FAD-4545-BF21-E73210966026}"/>
              </a:ext>
            </a:extLst>
          </p:cNvPr>
          <p:cNvSpPr/>
          <p:nvPr/>
        </p:nvSpPr>
        <p:spPr>
          <a:xfrm>
            <a:off x="7801783" y="4293863"/>
            <a:ext cx="3617210" cy="2231441"/>
          </a:xfrm>
          <a:prstGeom prst="rect">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B1BF15C-6F23-481A-BA0B-4A1B37D571DE}"/>
              </a:ext>
            </a:extLst>
          </p:cNvPr>
          <p:cNvSpPr txBox="1"/>
          <p:nvPr/>
        </p:nvSpPr>
        <p:spPr>
          <a:xfrm>
            <a:off x="7887259" y="4546656"/>
            <a:ext cx="2377292" cy="1815882"/>
          </a:xfrm>
          <a:prstGeom prst="rect">
            <a:avLst/>
          </a:prstGeom>
          <a:noFill/>
        </p:spPr>
        <p:txBody>
          <a:bodyPr wrap="square" rtlCol="0">
            <a:spAutoFit/>
          </a:bodyPr>
          <a:lstStyle/>
          <a:p>
            <a:pPr algn="ctr"/>
            <a:r>
              <a:rPr lang="en-GB" sz="1600">
                <a:latin typeface="NSPCC Regular" panose="020F0503030202060203" pitchFamily="34" charset="0"/>
              </a:rPr>
              <a:t>Lindt saw an </a:t>
            </a:r>
            <a:r>
              <a:rPr lang="en-GB" sz="1600">
                <a:latin typeface="NSPCC Headline" panose="020F0903030202060203" pitchFamily="34" charset="0"/>
              </a:rPr>
              <a:t>18.2% uplift in sales</a:t>
            </a:r>
            <a:r>
              <a:rPr lang="en-GB" sz="1600">
                <a:latin typeface="NSPCC Regular" panose="020F0503030202060203" pitchFamily="34" charset="0"/>
              </a:rPr>
              <a:t> of their Christmas chocolate teddy following a cause-related marketing campaign with the NSPCC.  </a:t>
            </a:r>
          </a:p>
        </p:txBody>
      </p:sp>
      <p:sp>
        <p:nvSpPr>
          <p:cNvPr id="21" name="Rectangle 20">
            <a:extLst>
              <a:ext uri="{FF2B5EF4-FFF2-40B4-BE49-F238E27FC236}">
                <a16:creationId xmlns:a16="http://schemas.microsoft.com/office/drawing/2014/main" id="{309794B3-3617-A8D4-C58B-48FDA8845A36}"/>
              </a:ext>
            </a:extLst>
          </p:cNvPr>
          <p:cNvSpPr/>
          <p:nvPr/>
        </p:nvSpPr>
        <p:spPr>
          <a:xfrm>
            <a:off x="248747" y="4369460"/>
            <a:ext cx="3550923" cy="2231442"/>
          </a:xfrm>
          <a:prstGeom prst="rect">
            <a:avLst/>
          </a:prstGeom>
          <a:solidFill>
            <a:srgbClr val="DED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778A4773-8EA8-4D1C-9C35-1740362E4A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2728">
            <a:off x="10248943" y="3994068"/>
            <a:ext cx="1709829" cy="240994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21BB88E-8542-C3B7-4CC5-BE948932D520}"/>
              </a:ext>
            </a:extLst>
          </p:cNvPr>
          <p:cNvSpPr/>
          <p:nvPr/>
        </p:nvSpPr>
        <p:spPr>
          <a:xfrm>
            <a:off x="8742007" y="479827"/>
            <a:ext cx="3045088" cy="2768682"/>
          </a:xfrm>
          <a:prstGeom prst="rect">
            <a:avLst/>
          </a:prstGeom>
          <a:solidFill>
            <a:srgbClr val="018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09223B-91BB-3180-C3AD-95F7DC289E46}"/>
              </a:ext>
            </a:extLst>
          </p:cNvPr>
          <p:cNvSpPr/>
          <p:nvPr/>
        </p:nvSpPr>
        <p:spPr>
          <a:xfrm>
            <a:off x="8802801" y="1996688"/>
            <a:ext cx="2923501" cy="1141916"/>
          </a:xfrm>
          <a:prstGeom prst="rect">
            <a:avLst/>
          </a:prstGeom>
        </p:spPr>
        <p:txBody>
          <a:bodyPr wrap="square">
            <a:spAutoFit/>
          </a:bodyPr>
          <a:lstStyle/>
          <a:p>
            <a:pPr algn="ctr" defTabSz="914377">
              <a:lnSpc>
                <a:spcPct val="107000"/>
              </a:lnSpc>
              <a:buClr>
                <a:srgbClr val="00B050"/>
              </a:buClr>
              <a:defRPr/>
            </a:pPr>
            <a:r>
              <a:rPr lang="en-GB" sz="1600" kern="0">
                <a:solidFill>
                  <a:schemeClr val="bg1"/>
                </a:solidFill>
                <a:latin typeface="NSPCC" panose="02000000000000000000" pitchFamily="2" charset="77"/>
                <a:cs typeface="Times New Roman" panose="02020603050405020304" pitchFamily="18" charset="0"/>
              </a:rPr>
              <a:t>Protecting children from abuse and neglect is the </a:t>
            </a:r>
            <a:r>
              <a:rPr lang="en-GB" sz="1600" b="1" kern="0">
                <a:solidFill>
                  <a:schemeClr val="bg1"/>
                </a:solidFill>
                <a:latin typeface="NSPCC" panose="02000000000000000000" pitchFamily="2" charset="77"/>
                <a:cs typeface="Times New Roman" panose="02020603050405020304" pitchFamily="18" charset="0"/>
              </a:rPr>
              <a:t>2</a:t>
            </a:r>
            <a:r>
              <a:rPr lang="en-GB" sz="1600" b="1" kern="0" baseline="30000">
                <a:solidFill>
                  <a:schemeClr val="bg1"/>
                </a:solidFill>
                <a:latin typeface="NSPCC" panose="02000000000000000000" pitchFamily="2" charset="77"/>
                <a:cs typeface="Times New Roman" panose="02020603050405020304" pitchFamily="18" charset="0"/>
              </a:rPr>
              <a:t>nd</a:t>
            </a:r>
            <a:r>
              <a:rPr lang="en-GB" sz="1600" b="1" kern="0">
                <a:solidFill>
                  <a:schemeClr val="bg1"/>
                </a:solidFill>
                <a:latin typeface="NSPCC" panose="02000000000000000000" pitchFamily="2" charset="77"/>
                <a:cs typeface="Times New Roman" panose="02020603050405020304" pitchFamily="18" charset="0"/>
              </a:rPr>
              <a:t> most important cause</a:t>
            </a:r>
            <a:r>
              <a:rPr lang="en-GB" sz="1600" kern="0">
                <a:solidFill>
                  <a:schemeClr val="bg1"/>
                </a:solidFill>
                <a:latin typeface="NSPCC" panose="02000000000000000000" pitchFamily="2" charset="77"/>
                <a:cs typeface="Times New Roman" panose="02020603050405020304" pitchFamily="18" charset="0"/>
              </a:rPr>
              <a:t> for concern in society.</a:t>
            </a:r>
          </a:p>
        </p:txBody>
      </p:sp>
      <p:sp>
        <p:nvSpPr>
          <p:cNvPr id="32" name="Rectangle 31">
            <a:extLst>
              <a:ext uri="{FF2B5EF4-FFF2-40B4-BE49-F238E27FC236}">
                <a16:creationId xmlns:a16="http://schemas.microsoft.com/office/drawing/2014/main" id="{59A1A6FB-8A03-4669-AA31-D9FCFE42F3E9}"/>
              </a:ext>
            </a:extLst>
          </p:cNvPr>
          <p:cNvSpPr/>
          <p:nvPr/>
        </p:nvSpPr>
        <p:spPr>
          <a:xfrm>
            <a:off x="267809" y="5252845"/>
            <a:ext cx="3512798" cy="1323439"/>
          </a:xfrm>
          <a:prstGeom prst="rect">
            <a:avLst/>
          </a:prstGeom>
        </p:spPr>
        <p:txBody>
          <a:bodyPr wrap="square">
            <a:spAutoFit/>
          </a:bodyPr>
          <a:lstStyle/>
          <a:p>
            <a:pPr algn="ctr"/>
            <a:r>
              <a:rPr lang="en-US" sz="1600" b="1">
                <a:latin typeface="NSPCC" panose="02000000000000000000" pitchFamily="2" charset="77"/>
              </a:rPr>
              <a:t>1 in 3 Consumers </a:t>
            </a:r>
            <a:r>
              <a:rPr lang="en-US" sz="1600">
                <a:latin typeface="NSPCC Regular" panose="020F0503030202060203" pitchFamily="34" charset="0"/>
              </a:rPr>
              <a:t>would be more likely to purchase products from a retailer that partnered with the NSPCC, compared to a similar company that did not.</a:t>
            </a:r>
            <a:endParaRPr lang="en-GB" sz="1600">
              <a:latin typeface="NSPCC Regular" panose="020F0503030202060203" pitchFamily="34" charset="0"/>
            </a:endParaRPr>
          </a:p>
        </p:txBody>
      </p:sp>
      <p:pic>
        <p:nvPicPr>
          <p:cNvPr id="22" name="Picture 21">
            <a:extLst>
              <a:ext uri="{FF2B5EF4-FFF2-40B4-BE49-F238E27FC236}">
                <a16:creationId xmlns:a16="http://schemas.microsoft.com/office/drawing/2014/main" id="{D2EFFFFB-3A1E-1E40-BFE7-ABD77A0E74C5}"/>
              </a:ext>
            </a:extLst>
          </p:cNvPr>
          <p:cNvPicPr>
            <a:picLocks noChangeAspect="1"/>
          </p:cNvPicPr>
          <p:nvPr/>
        </p:nvPicPr>
        <p:blipFill>
          <a:blip r:embed="rId6"/>
          <a:stretch>
            <a:fillRect/>
          </a:stretch>
        </p:blipFill>
        <p:spPr>
          <a:xfrm>
            <a:off x="9580949" y="657015"/>
            <a:ext cx="1367204" cy="1270163"/>
          </a:xfrm>
          <a:prstGeom prst="rect">
            <a:avLst/>
          </a:prstGeom>
        </p:spPr>
      </p:pic>
      <p:pic>
        <p:nvPicPr>
          <p:cNvPr id="35" name="Picture 34">
            <a:extLst>
              <a:ext uri="{FF2B5EF4-FFF2-40B4-BE49-F238E27FC236}">
                <a16:creationId xmlns:a16="http://schemas.microsoft.com/office/drawing/2014/main" id="{5A4ADB5F-B086-3870-0CE6-6BB10FB210FF}"/>
              </a:ext>
            </a:extLst>
          </p:cNvPr>
          <p:cNvPicPr>
            <a:picLocks noChangeAspect="1"/>
          </p:cNvPicPr>
          <p:nvPr/>
        </p:nvPicPr>
        <p:blipFill>
          <a:blip r:embed="rId7"/>
          <a:stretch>
            <a:fillRect/>
          </a:stretch>
        </p:blipFill>
        <p:spPr>
          <a:xfrm>
            <a:off x="1574294" y="4472736"/>
            <a:ext cx="899829" cy="780109"/>
          </a:xfrm>
          <a:prstGeom prst="rect">
            <a:avLst/>
          </a:prstGeom>
        </p:spPr>
      </p:pic>
    </p:spTree>
    <p:extLst>
      <p:ext uri="{BB962C8B-B14F-4D97-AF65-F5344CB8AC3E}">
        <p14:creationId xmlns:p14="http://schemas.microsoft.com/office/powerpoint/2010/main" val="2837150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BCC8A-F05A-2EEF-35F1-4B7D40351AF1}"/>
              </a:ext>
            </a:extLst>
          </p:cNvPr>
          <p:cNvPicPr>
            <a:picLocks noChangeAspect="1"/>
          </p:cNvPicPr>
          <p:nvPr/>
        </p:nvPicPr>
        <p:blipFill>
          <a:blip r:embed="rId3">
            <a:extLst>
              <a:ext uri="{28A0092B-C50C-407E-A947-70E740481C1C}">
                <a14:useLocalDpi xmlns:a14="http://schemas.microsoft.com/office/drawing/2010/main" val="0"/>
              </a:ext>
            </a:extLst>
          </a:blip>
          <a:srcRect t="7302" b="7302"/>
          <a:stretch/>
        </p:blipFill>
        <p:spPr>
          <a:xfrm>
            <a:off x="-1" y="2881"/>
            <a:ext cx="12192001" cy="6919269"/>
          </a:xfrm>
          <a:prstGeom prst="rect">
            <a:avLst/>
          </a:prstGeom>
        </p:spPr>
      </p:pic>
      <p:sp>
        <p:nvSpPr>
          <p:cNvPr id="2" name="Rectangle 1">
            <a:extLst>
              <a:ext uri="{FF2B5EF4-FFF2-40B4-BE49-F238E27FC236}">
                <a16:creationId xmlns:a16="http://schemas.microsoft.com/office/drawing/2014/main" id="{0B428F6E-A6F5-C900-596E-4E54888552AA}"/>
              </a:ext>
            </a:extLst>
          </p:cNvPr>
          <p:cNvSpPr/>
          <p:nvPr/>
        </p:nvSpPr>
        <p:spPr>
          <a:xfrm>
            <a:off x="-2" y="0"/>
            <a:ext cx="8346834" cy="6922151"/>
          </a:xfrm>
          <a:prstGeom prst="rect">
            <a:avLst/>
          </a:prstGeom>
          <a:gradFill flip="none" rotWithShape="1">
            <a:gsLst>
              <a:gs pos="73000">
                <a:schemeClr val="bg1">
                  <a:alpha val="0"/>
                </a:schemeClr>
              </a:gs>
              <a:gs pos="35000">
                <a:schemeClr val="bg1">
                  <a:alpha val="7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AE69F76-79DF-B3C8-B641-7BE6366E498C}"/>
              </a:ext>
            </a:extLst>
          </p:cNvPr>
          <p:cNvPicPr>
            <a:picLocks noChangeAspect="1"/>
          </p:cNvPicPr>
          <p:nvPr/>
        </p:nvPicPr>
        <p:blipFill rotWithShape="1">
          <a:blip r:embed="rId4"/>
          <a:srcRect r="11080" b="-101588"/>
          <a:stretch/>
        </p:blipFill>
        <p:spPr>
          <a:xfrm>
            <a:off x="1585685" y="4163932"/>
            <a:ext cx="2811504" cy="367727"/>
          </a:xfrm>
          <a:prstGeom prst="rect">
            <a:avLst/>
          </a:prstGeom>
        </p:spPr>
      </p:pic>
      <p:sp>
        <p:nvSpPr>
          <p:cNvPr id="4" name="TextBox 3">
            <a:extLst>
              <a:ext uri="{FF2B5EF4-FFF2-40B4-BE49-F238E27FC236}">
                <a16:creationId xmlns:a16="http://schemas.microsoft.com/office/drawing/2014/main" id="{49FD12A7-D198-9084-D4EE-5CA731B798C4}"/>
              </a:ext>
            </a:extLst>
          </p:cNvPr>
          <p:cNvSpPr txBox="1"/>
          <p:nvPr/>
        </p:nvSpPr>
        <p:spPr>
          <a:xfrm>
            <a:off x="376049" y="1706206"/>
            <a:ext cx="4606259" cy="2744341"/>
          </a:xfrm>
          <a:prstGeom prst="rect">
            <a:avLst/>
          </a:prstGeom>
          <a:noFill/>
        </p:spPr>
        <p:txBody>
          <a:bodyPr wrap="square" rtlCol="0">
            <a:spAutoFit/>
          </a:bodyPr>
          <a:lstStyle/>
          <a:p>
            <a:pPr marL="0" indent="0">
              <a:lnSpc>
                <a:spcPts val="6800"/>
              </a:lnSpc>
              <a:buNone/>
            </a:pPr>
            <a:r>
              <a:rPr lang="en-GB" sz="6600" b="1" dirty="0">
                <a:solidFill>
                  <a:srgbClr val="018926"/>
                </a:solidFill>
                <a:latin typeface="NSPCC Headline" panose="020F0903030202060203" pitchFamily="34" charset="0"/>
              </a:rPr>
              <a:t>How you </a:t>
            </a:r>
            <a:br>
              <a:rPr lang="en-GB" sz="6600" b="1" dirty="0">
                <a:solidFill>
                  <a:srgbClr val="018926"/>
                </a:solidFill>
                <a:latin typeface="NSPCC Headline" panose="020F0903030202060203" pitchFamily="34" charset="0"/>
              </a:rPr>
            </a:br>
            <a:r>
              <a:rPr lang="en-GB" sz="6600" b="1" dirty="0">
                <a:solidFill>
                  <a:srgbClr val="018926"/>
                </a:solidFill>
                <a:latin typeface="NSPCC Headline" panose="020F0903030202060203" pitchFamily="34" charset="0"/>
              </a:rPr>
              <a:t>can make </a:t>
            </a:r>
            <a:br>
              <a:rPr lang="en-GB" sz="6600" b="1" dirty="0">
                <a:solidFill>
                  <a:srgbClr val="018926"/>
                </a:solidFill>
                <a:latin typeface="NSPCC Headline" panose="020F0903030202060203" pitchFamily="34" charset="0"/>
              </a:rPr>
            </a:br>
            <a:r>
              <a:rPr lang="en-GB" sz="6600" b="1" dirty="0">
                <a:solidFill>
                  <a:srgbClr val="018926"/>
                </a:solidFill>
                <a:latin typeface="NSPCC Headline" panose="020F0903030202060203" pitchFamily="34" charset="0"/>
              </a:rPr>
              <a:t>an impact</a:t>
            </a:r>
          </a:p>
        </p:txBody>
      </p:sp>
    </p:spTree>
    <p:extLst>
      <p:ext uri="{BB962C8B-B14F-4D97-AF65-F5344CB8AC3E}">
        <p14:creationId xmlns:p14="http://schemas.microsoft.com/office/powerpoint/2010/main" val="541478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c235e6a-9684-443d-ba1a-3f24fd52e097">
      <UserInfo>
        <DisplayName>Burton, Joanna</DisplayName>
        <AccountId>64</AccountId>
        <AccountType/>
      </UserInfo>
      <UserInfo>
        <DisplayName>Mccrea, Kathrin</DisplayName>
        <AccountId>99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B268492FD5EB43A8378DFC6659D1F5" ma:contentTypeVersion="12" ma:contentTypeDescription="Create a new document." ma:contentTypeScope="" ma:versionID="48262e010b5dcc758a87d9f02e0a6ce9">
  <xsd:schema xmlns:xsd="http://www.w3.org/2001/XMLSchema" xmlns:xs="http://www.w3.org/2001/XMLSchema" xmlns:p="http://schemas.microsoft.com/office/2006/metadata/properties" xmlns:ns2="8b7fcb39-bca4-48ec-a40d-9be56878f5b8" xmlns:ns3="0c235e6a-9684-443d-ba1a-3f24fd52e097" targetNamespace="http://schemas.microsoft.com/office/2006/metadata/properties" ma:root="true" ma:fieldsID="eebec852648d4a71707909c5414cf23b" ns2:_="" ns3:_="">
    <xsd:import namespace="8b7fcb39-bca4-48ec-a40d-9be56878f5b8"/>
    <xsd:import namespace="0c235e6a-9684-443d-ba1a-3f24fd52e0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7fcb39-bca4-48ec-a40d-9be56878f5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235e6a-9684-443d-ba1a-3f24fd52e09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E538C9-64B7-4ED5-A490-102024F3EEDF}">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0c235e6a-9684-443d-ba1a-3f24fd52e097"/>
    <ds:schemaRef ds:uri="http://schemas.openxmlformats.org/package/2006/metadata/core-properties"/>
    <ds:schemaRef ds:uri="8b7fcb39-bca4-48ec-a40d-9be56878f5b8"/>
    <ds:schemaRef ds:uri="http://www.w3.org/XML/1998/namespace"/>
    <ds:schemaRef ds:uri="http://purl.org/dc/dcmitype/"/>
  </ds:schemaRefs>
</ds:datastoreItem>
</file>

<file path=customXml/itemProps2.xml><?xml version="1.0" encoding="utf-8"?>
<ds:datastoreItem xmlns:ds="http://schemas.openxmlformats.org/officeDocument/2006/customXml" ds:itemID="{561B6B58-65AA-4227-BB26-6851C59A3A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7fcb39-bca4-48ec-a40d-9be56878f5b8"/>
    <ds:schemaRef ds:uri="0c235e6a-9684-443d-ba1a-3f24fd52e0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2E1C99-A88C-4B3E-8E51-08EF7B3CA4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6009</TotalTime>
  <Words>1127</Words>
  <Application>Microsoft Office PowerPoint</Application>
  <PresentationFormat>Widescreen</PresentationFormat>
  <Paragraphs>105</Paragraphs>
  <Slides>15</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Calibri</vt:lpstr>
      <vt:lpstr>Calibri Light</vt:lpstr>
      <vt:lpstr>Lucida Grande</vt:lpstr>
      <vt:lpstr>NSPCC</vt:lpstr>
      <vt:lpstr>NSPCC Headline</vt:lpstr>
      <vt:lpstr>NSPCC Regular</vt:lpstr>
      <vt:lpstr>NSPCC Semibold</vt:lpstr>
      <vt:lpstr>NSPCC-RegularTT</vt:lpstr>
      <vt:lpstr>Verdana</vt:lpstr>
      <vt:lpstr>Office Theme</vt:lpstr>
      <vt:lpstr>PowerPoint Presentation</vt:lpstr>
      <vt:lpstr>PowerPoint Presentation</vt:lpstr>
      <vt:lpstr>What we do at a glance </vt:lpstr>
      <vt:lpstr>Across Northern Ireland</vt:lpstr>
      <vt:lpstr>Our Impact Across Northern Ireland</vt:lpstr>
      <vt:lpstr>The change  we want to see by 2031</vt:lpstr>
      <vt:lpstr>Our key annual moments</vt:lpstr>
      <vt:lpstr>NSPCC Brand: our loved and trusted brand </vt:lpstr>
      <vt:lpstr>PowerPoint Presentation</vt:lpstr>
      <vt:lpstr>JMK Solicitors, please choose NSPCC as your next charity partner.  Help us be here for every child.</vt:lpstr>
      <vt:lpstr>Help us to stop child abuse and neglect</vt:lpstr>
      <vt:lpstr>PowerPoint Presentation</vt:lpstr>
      <vt:lpstr>A Partnership with NSPCC NI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WHELEHAN, Elizabeth</dc:creator>
  <cp:lastModifiedBy>HUGHES, Katrina</cp:lastModifiedBy>
  <cp:revision>12</cp:revision>
  <dcterms:created xsi:type="dcterms:W3CDTF">2023-03-07T12:03:28Z</dcterms:created>
  <dcterms:modified xsi:type="dcterms:W3CDTF">2023-10-05T13:19:02Z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0x010100D0B268492FD5EB43A8378DFC6659D1F5</vt:lpwstr>
  </property>
</Properties>
</file>