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77" r:id="rId5"/>
    <p:sldId id="281" r:id="rId6"/>
  </p:sldIdLst>
  <p:sldSz cx="6858000" cy="9906000" type="A4"/>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4192D1-4202-4B96-99A2-4824D9366FE5}">
          <p14:sldIdLst>
            <p14:sldId id="277"/>
            <p14:sldId id="281"/>
          </p14:sldIdLst>
        </p14:section>
      </p14:sectionLst>
    </p:ext>
    <p:ext uri="{EFAFB233-063F-42B5-8137-9DF3F51BA10A}">
      <p15:sldGuideLst xmlns:p15="http://schemas.microsoft.com/office/powerpoint/2012/main">
        <p15:guide id="1" orient="horz" pos="3097" userDrawn="1">
          <p15:clr>
            <a:srgbClr val="A4A3A4"/>
          </p15:clr>
        </p15:guide>
        <p15:guide id="2"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ebecca Poppleton" initials="RP" lastIdx="18" clrIdx="0">
    <p:extLst>
      <p:ext uri="{19B8F6BF-5375-455C-9EA6-DF929625EA0E}">
        <p15:presenceInfo xmlns:p15="http://schemas.microsoft.com/office/powerpoint/2012/main" userId="S-1-5-21-1395769938-3461429767-2548598270-107243" providerId="AD"/>
      </p:ext>
    </p:extLst>
  </p:cmAuthor>
  <p:cmAuthor id="2" name="Natalie Pike" initials="NP" lastIdx="5" clrIdx="1">
    <p:extLst>
      <p:ext uri="{19B8F6BF-5375-455C-9EA6-DF929625EA0E}">
        <p15:presenceInfo xmlns:p15="http://schemas.microsoft.com/office/powerpoint/2012/main" userId="S-1-5-21-1395769938-3461429767-2548598270-95421" providerId="AD"/>
      </p:ext>
    </p:extLst>
  </p:cmAuthor>
  <p:cmAuthor id="3" name="Lilli Stickley" initials="LS" lastIdx="1" clrIdx="2">
    <p:extLst>
      <p:ext uri="{19B8F6BF-5375-455C-9EA6-DF929625EA0E}">
        <p15:presenceInfo xmlns:p15="http://schemas.microsoft.com/office/powerpoint/2012/main" userId="S-1-5-21-1395769938-3461429767-2548598270-109445" providerId="AD"/>
      </p:ext>
    </p:extLst>
  </p:cmAuthor>
  <p:cmAuthor id="4" name="Ellie Mynes (nee Dixon-Smith)" initials="EM(D" lastIdx="12" clrIdx="3">
    <p:extLst>
      <p:ext uri="{19B8F6BF-5375-455C-9EA6-DF929625EA0E}">
        <p15:presenceInfo xmlns:p15="http://schemas.microsoft.com/office/powerpoint/2012/main" userId="S::Ellie.Mynes@cancer.org.uk::e0f4413e-fd2a-47ce-a1d5-3460692360b0" providerId="AD"/>
      </p:ext>
    </p:extLst>
  </p:cmAuthor>
  <p:cmAuthor id="5" name="Susanna Woods" initials="SW" lastIdx="8" clrIdx="4">
    <p:extLst>
      <p:ext uri="{19B8F6BF-5375-455C-9EA6-DF929625EA0E}">
        <p15:presenceInfo xmlns:p15="http://schemas.microsoft.com/office/powerpoint/2012/main" userId="S::Susanna.Woods@cancer.org.uk::cc559dcb-9b97-4058-bba5-1509782f848a" providerId="AD"/>
      </p:ext>
    </p:extLst>
  </p:cmAuthor>
  <p:cmAuthor id="6" name="Trudy Hurdman" initials="TH" lastIdx="17" clrIdx="5">
    <p:extLst>
      <p:ext uri="{19B8F6BF-5375-455C-9EA6-DF929625EA0E}">
        <p15:presenceInfo xmlns:p15="http://schemas.microsoft.com/office/powerpoint/2012/main" userId="S::Trudy.Hurdman@cancer.org.uk::5e6b3707-bf26-4d2a-99c8-817609fb5ec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E008B"/>
    <a:srgbClr val="EC008C"/>
    <a:srgbClr val="FBFBFB"/>
    <a:srgbClr val="00B6ED"/>
    <a:srgbClr val="BFBFBF"/>
    <a:srgbClr val="E3E3E3"/>
    <a:srgbClr val="404040"/>
    <a:srgbClr val="FFE5F4"/>
    <a:srgbClr val="E1F8FF"/>
    <a:srgbClr val="D9F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531DF6-8A3E-47EC-95C5-56C3C5DA50C9}" v="1" dt="2023-10-26T12:26:04.376"/>
    <p1510:client id="{8ECAF899-269C-4EE6-AE33-0D70F725DFE6}" v="8" dt="2023-10-26T12:15:56.7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3" d="100"/>
          <a:sy n="43" d="100"/>
        </p:scale>
        <p:origin x="2264" y="68"/>
      </p:cViewPr>
      <p:guideLst>
        <p:guide orient="horz" pos="3097"/>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e Hunter" userId="d600b6f6-e146-4ff1-b093-da33586628e9" providerId="ADAL" clId="{0B531DF6-8A3E-47EC-95C5-56C3C5DA50C9}"/>
    <pc:docChg chg="custSel modSld">
      <pc:chgData name="Sophie Hunter" userId="d600b6f6-e146-4ff1-b093-da33586628e9" providerId="ADAL" clId="{0B531DF6-8A3E-47EC-95C5-56C3C5DA50C9}" dt="2023-10-26T12:27:21.348" v="156" actId="20577"/>
      <pc:docMkLst>
        <pc:docMk/>
      </pc:docMkLst>
      <pc:sldChg chg="modSp mod">
        <pc:chgData name="Sophie Hunter" userId="d600b6f6-e146-4ff1-b093-da33586628e9" providerId="ADAL" clId="{0B531DF6-8A3E-47EC-95C5-56C3C5DA50C9}" dt="2023-10-26T12:27:21.348" v="156" actId="20577"/>
        <pc:sldMkLst>
          <pc:docMk/>
          <pc:sldMk cId="1776099115" sldId="277"/>
        </pc:sldMkLst>
        <pc:spChg chg="mod">
          <ac:chgData name="Sophie Hunter" userId="d600b6f6-e146-4ff1-b093-da33586628e9" providerId="ADAL" clId="{0B531DF6-8A3E-47EC-95C5-56C3C5DA50C9}" dt="2023-10-26T12:27:19.100" v="155" actId="20577"/>
          <ac:spMkLst>
            <pc:docMk/>
            <pc:sldMk cId="1776099115" sldId="277"/>
            <ac:spMk id="8" creationId="{347CAA3D-F2A6-93C2-068B-574AC87A6D09}"/>
          </ac:spMkLst>
        </pc:spChg>
        <pc:spChg chg="mod">
          <ac:chgData name="Sophie Hunter" userId="d600b6f6-e146-4ff1-b093-da33586628e9" providerId="ADAL" clId="{0B531DF6-8A3E-47EC-95C5-56C3C5DA50C9}" dt="2023-10-26T12:27:21.348" v="156" actId="20577"/>
          <ac:spMkLst>
            <pc:docMk/>
            <pc:sldMk cId="1776099115" sldId="277"/>
            <ac:spMk id="28" creationId="{B4A0344E-948C-4394-9159-AC53E26912B2}"/>
          </ac:spMkLst>
        </pc:spChg>
      </pc:sldChg>
      <pc:sldChg chg="modSp mod">
        <pc:chgData name="Sophie Hunter" userId="d600b6f6-e146-4ff1-b093-da33586628e9" providerId="ADAL" clId="{0B531DF6-8A3E-47EC-95C5-56C3C5DA50C9}" dt="2023-10-26T12:26:42.211" v="154" actId="20577"/>
        <pc:sldMkLst>
          <pc:docMk/>
          <pc:sldMk cId="95745630" sldId="281"/>
        </pc:sldMkLst>
        <pc:spChg chg="mod">
          <ac:chgData name="Sophie Hunter" userId="d600b6f6-e146-4ff1-b093-da33586628e9" providerId="ADAL" clId="{0B531DF6-8A3E-47EC-95C5-56C3C5DA50C9}" dt="2023-10-26T12:26:42.211" v="154" actId="20577"/>
          <ac:spMkLst>
            <pc:docMk/>
            <pc:sldMk cId="95745630" sldId="281"/>
            <ac:spMk id="12" creationId="{BA1DCB84-B0F6-F95C-6CA6-6E51B815717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GB"/>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22A521C-8817-4728-A014-396C0F67EF2B}" type="datetimeFigureOut">
              <a:rPr lang="en-GB" smtClean="0"/>
              <a:t>26/10/2023</a:t>
            </a:fld>
            <a:endParaRPr lang="en-GB"/>
          </a:p>
        </p:txBody>
      </p:sp>
      <p:sp>
        <p:nvSpPr>
          <p:cNvPr id="4" name="Slide Image Placeholder 3"/>
          <p:cNvSpPr>
            <a:spLocks noGrp="1" noRot="1" noChangeAspect="1"/>
          </p:cNvSpPr>
          <p:nvPr>
            <p:ph type="sldImg" idx="2"/>
          </p:nvPr>
        </p:nvSpPr>
        <p:spPr>
          <a:xfrm>
            <a:off x="2454275" y="1173163"/>
            <a:ext cx="2193925" cy="3168650"/>
          </a:xfrm>
          <a:prstGeom prst="rect">
            <a:avLst/>
          </a:prstGeom>
          <a:noFill/>
          <a:ln w="12700">
            <a:solidFill>
              <a:prstClr val="black"/>
            </a:solidFill>
          </a:ln>
        </p:spPr>
        <p:txBody>
          <a:bodyPr vert="horz" lIns="94229" tIns="47114" rIns="94229" bIns="47114" rtlCol="0" anchor="ctr"/>
          <a:lstStyle/>
          <a:p>
            <a:endParaRPr lang="en-GB"/>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GB"/>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FFE564E1-5E83-47DA-835F-154113B29E29}" type="slidenum">
              <a:rPr lang="en-GB" smtClean="0"/>
              <a:t>‹#›</a:t>
            </a:fld>
            <a:endParaRPr lang="en-GB"/>
          </a:p>
        </p:txBody>
      </p:sp>
    </p:spTree>
    <p:extLst>
      <p:ext uri="{BB962C8B-B14F-4D97-AF65-F5344CB8AC3E}">
        <p14:creationId xmlns:p14="http://schemas.microsoft.com/office/powerpoint/2010/main" val="3800261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E564E1-5E83-47DA-835F-154113B29E29}" type="slidenum">
              <a:rPr lang="en-GB" smtClean="0"/>
              <a:t>1</a:t>
            </a:fld>
            <a:endParaRPr lang="en-GB"/>
          </a:p>
        </p:txBody>
      </p:sp>
    </p:spTree>
    <p:extLst>
      <p:ext uri="{BB962C8B-B14F-4D97-AF65-F5344CB8AC3E}">
        <p14:creationId xmlns:p14="http://schemas.microsoft.com/office/powerpoint/2010/main" val="66750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E564E1-5E83-47DA-835F-154113B29E29}" type="slidenum">
              <a:rPr lang="en-GB" smtClean="0"/>
              <a:t>2</a:t>
            </a:fld>
            <a:endParaRPr lang="en-GB"/>
          </a:p>
        </p:txBody>
      </p:sp>
    </p:spTree>
    <p:extLst>
      <p:ext uri="{BB962C8B-B14F-4D97-AF65-F5344CB8AC3E}">
        <p14:creationId xmlns:p14="http://schemas.microsoft.com/office/powerpoint/2010/main" val="2133447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B1F3C6D-AA89-4BAF-89AD-6E6DAD29D431}"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1F3C6D-AA89-4BAF-89AD-6E6DAD29D431}"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1F3C6D-AA89-4BAF-89AD-6E6DAD29D431}"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B1F3C6D-AA89-4BAF-89AD-6E6DAD29D431}"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1F3C6D-AA89-4BAF-89AD-6E6DAD29D431}" type="datetimeFigureOut">
              <a:rPr lang="en-US" smtClean="0"/>
              <a:t>10/26/2023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1F3C6D-AA89-4BAF-89AD-6E6DAD29D431}" type="datetimeFigureOut">
              <a:rPr lang="en-US" smtClean="0"/>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B1F3C6D-AA89-4BAF-89AD-6E6DAD29D431}" type="datetimeFigureOut">
              <a:rPr lang="en-US" smtClean="0"/>
              <a:t>10/26/2023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B1F3C6D-AA89-4BAF-89AD-6E6DAD29D431}" type="datetimeFigureOut">
              <a:rPr lang="en-US" smtClean="0"/>
              <a:t>10/26/2023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1F3C6D-AA89-4BAF-89AD-6E6DAD29D431}" type="datetimeFigureOut">
              <a:rPr lang="en-US" smtClean="0"/>
              <a:t>10/26/2023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1F3C6D-AA89-4BAF-89AD-6E6DAD29D431}" type="datetimeFigureOut">
              <a:rPr lang="en-US" smtClean="0"/>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B1F3C6D-AA89-4BAF-89AD-6E6DAD29D431}" type="datetimeFigureOut">
              <a:rPr lang="en-US" smtClean="0"/>
              <a:t>10/26/2023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F07045-02DF-4EB8-9A4D-ADB519F4692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BB1F3C6D-AA89-4BAF-89AD-6E6DAD29D431}" type="datetimeFigureOut">
              <a:rPr lang="en-US" smtClean="0"/>
              <a:t>10/26/2023</a:t>
            </a:fld>
            <a:endParaRPr lang="en-US"/>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FBF07045-02DF-4EB8-9A4D-ADB519F4692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hyperlink" Target="mailto:Sophie.hunter@cancer.org.uk" TargetMode="Externa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a:extLst>
              <a:ext uri="{FF2B5EF4-FFF2-40B4-BE49-F238E27FC236}">
                <a16:creationId xmlns:a16="http://schemas.microsoft.com/office/drawing/2014/main" id="{B4A0344E-948C-4394-9159-AC53E26912B2}"/>
              </a:ext>
            </a:extLst>
          </p:cNvPr>
          <p:cNvSpPr/>
          <p:nvPr/>
        </p:nvSpPr>
        <p:spPr>
          <a:xfrm>
            <a:off x="151200" y="2175804"/>
            <a:ext cx="6375292" cy="1446550"/>
          </a:xfrm>
          <a:prstGeom prst="rect">
            <a:avLst/>
          </a:prstGeom>
        </p:spPr>
        <p:txBody>
          <a:bodyPr wrap="square" lIns="91440" tIns="45720" rIns="91440" bIns="45720" anchor="t">
            <a:spAutoFit/>
          </a:bodyPr>
          <a:lstStyle/>
          <a:p>
            <a:pPr marR="21590" algn="ctr"/>
            <a:r>
              <a:rPr lang="en-GB" sz="1400" dirty="0">
                <a:solidFill>
                  <a:schemeClr val="accent3"/>
                </a:solidFill>
              </a:rPr>
              <a:t>In the UK, 1 in 2 of us will get cancer in our lifetime. Every 2 minutes, someone is diagnosed with the disease. Please t</a:t>
            </a:r>
            <a:r>
              <a:rPr lang="en-GB" sz="1400" i="0" u="none" strike="noStrike" baseline="0" dirty="0">
                <a:solidFill>
                  <a:schemeClr val="accent3"/>
                </a:solidFill>
              </a:rPr>
              <a:t>ake 2 minutes of your time </a:t>
            </a:r>
            <a:r>
              <a:rPr lang="en-GB" sz="1400" dirty="0">
                <a:solidFill>
                  <a:schemeClr val="accent3"/>
                </a:solidFill>
              </a:rPr>
              <a:t>and choose</a:t>
            </a:r>
            <a:r>
              <a:rPr lang="en-GB" sz="1400" i="0" u="none" strike="noStrike" baseline="0" dirty="0">
                <a:solidFill>
                  <a:schemeClr val="accent3"/>
                </a:solidFill>
              </a:rPr>
              <a:t> Cancer Research UK .</a:t>
            </a:r>
            <a:r>
              <a:rPr lang="en-GB" sz="1400" dirty="0">
                <a:solidFill>
                  <a:schemeClr val="accent3"/>
                </a:solidFill>
              </a:rPr>
              <a:t> </a:t>
            </a:r>
            <a:endParaRPr lang="en-GB" sz="1400" dirty="0">
              <a:solidFill>
                <a:schemeClr val="accent3"/>
              </a:solidFill>
              <a:cs typeface="Segoe UI"/>
            </a:endParaRPr>
          </a:p>
          <a:p>
            <a:pPr marR="21590" algn="ctr"/>
            <a:r>
              <a:rPr lang="en-GB" b="1" dirty="0">
                <a:solidFill>
                  <a:schemeClr val="accent2"/>
                </a:solidFill>
                <a:cs typeface="Segoe UI"/>
              </a:rPr>
              <a:t>To save lives tomorrow, we need your help today.</a:t>
            </a:r>
            <a:endParaRPr lang="en-GB" i="0" u="none" strike="noStrike" baseline="0" dirty="0">
              <a:solidFill>
                <a:schemeClr val="accent2"/>
              </a:solidFill>
            </a:endParaRPr>
          </a:p>
          <a:p>
            <a:pPr marR="21590"/>
            <a:endParaRPr lang="en-GB" sz="1400" dirty="0">
              <a:solidFill>
                <a:schemeClr val="accent3"/>
              </a:solidFill>
              <a:latin typeface="Museo Sans Rounded 500" panose="02000000000000000000" pitchFamily="50" charset="0"/>
            </a:endParaRPr>
          </a:p>
          <a:p>
            <a:pPr marR="21590"/>
            <a:endParaRPr lang="en-GB" sz="1400" dirty="0">
              <a:solidFill>
                <a:schemeClr val="accent3"/>
              </a:solidFill>
              <a:latin typeface="Museo Sans Rounded 500" panose="02000000000000000000" pitchFamily="50" charset="0"/>
            </a:endParaRPr>
          </a:p>
        </p:txBody>
      </p:sp>
      <p:sp>
        <p:nvSpPr>
          <p:cNvPr id="5" name="TextBox 4">
            <a:extLst>
              <a:ext uri="{FF2B5EF4-FFF2-40B4-BE49-F238E27FC236}">
                <a16:creationId xmlns:a16="http://schemas.microsoft.com/office/drawing/2014/main" id="{D115B79A-2600-EA84-EE56-FF07EC65E8F0}"/>
              </a:ext>
            </a:extLst>
          </p:cNvPr>
          <p:cNvSpPr txBox="1"/>
          <p:nvPr/>
        </p:nvSpPr>
        <p:spPr>
          <a:xfrm>
            <a:off x="459225" y="352127"/>
            <a:ext cx="2485856" cy="914400"/>
          </a:xfrm>
          <a:prstGeom prst="rect">
            <a:avLst/>
          </a:prstGeom>
          <a:noFill/>
        </p:spPr>
        <p:txBody>
          <a:bodyPr wrap="none" lIns="91440" tIns="45720" rIns="91440" bIns="45720" numCol="2" spcCol="180000" rtlCol="0" anchor="t">
            <a:noAutofit/>
          </a:bodyPr>
          <a:lstStyle/>
          <a:p>
            <a:pPr algn="l">
              <a:lnSpc>
                <a:spcPct val="107000"/>
              </a:lnSpc>
              <a:spcAft>
                <a:spcPts val="800"/>
              </a:spcAft>
            </a:pPr>
            <a:endParaRPr lang="en-GB" sz="800">
              <a:solidFill>
                <a:srgbClr val="2E008B"/>
              </a:solidFill>
              <a:latin typeface="Museo Sans Rounded 100" panose="02000000000000000000" pitchFamily="50" charset="0"/>
            </a:endParaRPr>
          </a:p>
        </p:txBody>
      </p:sp>
      <p:sp>
        <p:nvSpPr>
          <p:cNvPr id="7" name="TextBox 6">
            <a:extLst>
              <a:ext uri="{FF2B5EF4-FFF2-40B4-BE49-F238E27FC236}">
                <a16:creationId xmlns:a16="http://schemas.microsoft.com/office/drawing/2014/main" id="{57470B39-A8CD-BD8F-A940-9CA3B52B31A3}"/>
              </a:ext>
            </a:extLst>
          </p:cNvPr>
          <p:cNvSpPr txBox="1"/>
          <p:nvPr/>
        </p:nvSpPr>
        <p:spPr>
          <a:xfrm>
            <a:off x="113784" y="-126181"/>
            <a:ext cx="4043629" cy="995951"/>
          </a:xfrm>
          <a:prstGeom prst="rect">
            <a:avLst/>
          </a:prstGeom>
          <a:noFill/>
        </p:spPr>
        <p:txBody>
          <a:bodyPr wrap="none" lIns="91440" tIns="45720" rIns="91440" bIns="45720" numCol="1" spcCol="180000" rtlCol="0" anchor="t">
            <a:noAutofit/>
          </a:bodyPr>
          <a:lstStyle/>
          <a:p>
            <a:pPr>
              <a:lnSpc>
                <a:spcPct val="107000"/>
              </a:lnSpc>
              <a:spcAft>
                <a:spcPts val="800"/>
              </a:spcAft>
            </a:pPr>
            <a:r>
              <a:rPr lang="en-GB" sz="2400" b="1" dirty="0">
                <a:solidFill>
                  <a:schemeClr val="bg1"/>
                </a:solidFill>
                <a:latin typeface="Museo Sans Rounded 100" panose="02000000000000000000" pitchFamily="50" charset="0"/>
              </a:rPr>
              <a:t>Jet2 &amp; Cancer Research</a:t>
            </a:r>
          </a:p>
          <a:p>
            <a:pPr>
              <a:lnSpc>
                <a:spcPct val="107000"/>
              </a:lnSpc>
              <a:spcAft>
                <a:spcPts val="800"/>
              </a:spcAft>
            </a:pPr>
            <a:r>
              <a:rPr lang="en-GB" b="1" dirty="0">
                <a:solidFill>
                  <a:schemeClr val="bg1"/>
                </a:solidFill>
                <a:latin typeface="Museo Sans Rounded 100" panose="02000000000000000000" pitchFamily="50" charset="0"/>
              </a:rPr>
              <a:t>Together we will beat cancer</a:t>
            </a:r>
          </a:p>
        </p:txBody>
      </p:sp>
      <p:sp>
        <p:nvSpPr>
          <p:cNvPr id="26" name="TextBox 25">
            <a:extLst>
              <a:ext uri="{FF2B5EF4-FFF2-40B4-BE49-F238E27FC236}">
                <a16:creationId xmlns:a16="http://schemas.microsoft.com/office/drawing/2014/main" id="{027AADDB-29CB-199E-4A02-050974B67A64}"/>
              </a:ext>
            </a:extLst>
          </p:cNvPr>
          <p:cNvSpPr txBox="1"/>
          <p:nvPr/>
        </p:nvSpPr>
        <p:spPr>
          <a:xfrm>
            <a:off x="3874034" y="6091751"/>
            <a:ext cx="2418876" cy="1220138"/>
          </a:xfrm>
          <a:prstGeom prst="rect">
            <a:avLst/>
          </a:prstGeom>
          <a:noFill/>
        </p:spPr>
        <p:txBody>
          <a:bodyPr wrap="square" lIns="91440" tIns="45720" rIns="91440" bIns="45720" numCol="1" spcCol="180000" rtlCol="0" anchor="t">
            <a:noAutofit/>
          </a:bodyPr>
          <a:lstStyle/>
          <a:p>
            <a:pPr>
              <a:lnSpc>
                <a:spcPct val="107000"/>
              </a:lnSpc>
              <a:spcAft>
                <a:spcPts val="800"/>
              </a:spcAft>
            </a:pPr>
            <a:r>
              <a:rPr lang="en-GB" sz="1200" dirty="0">
                <a:solidFill>
                  <a:srgbClr val="00B6EB"/>
                </a:solidFill>
                <a:effectLst/>
                <a:latin typeface="Calibri" panose="020F0502020204030204" pitchFamily="34" charset="0"/>
                <a:ea typeface="Calibri"/>
                <a:cs typeface="Calibri" panose="020F0502020204030204" pitchFamily="34" charset="0"/>
              </a:rPr>
              <a:t>£</a:t>
            </a:r>
            <a:r>
              <a:rPr lang="en-GB" sz="1200" dirty="0">
                <a:solidFill>
                  <a:srgbClr val="00B6EB"/>
                </a:solidFill>
                <a:latin typeface="Calibri" panose="020F0502020204030204" pitchFamily="34" charset="0"/>
                <a:ea typeface="Calibri"/>
                <a:cs typeface="Calibri" panose="020F0502020204030204" pitchFamily="34" charset="0"/>
              </a:rPr>
              <a:t>5,000 </a:t>
            </a:r>
            <a:r>
              <a:rPr lang="en-GB" sz="1200" dirty="0">
                <a:latin typeface="Calibri" panose="020F0502020204030204" pitchFamily="34" charset="0"/>
                <a:ea typeface="Calibri"/>
                <a:cs typeface="Calibri" panose="020F0502020204030204" pitchFamily="34" charset="0"/>
              </a:rPr>
              <a:t>buys</a:t>
            </a:r>
            <a:r>
              <a:rPr lang="en-GB" sz="1200" dirty="0">
                <a:effectLst/>
                <a:latin typeface="Calibri" panose="020F0502020204030204" pitchFamily="34" charset="0"/>
                <a:ea typeface="Calibri"/>
                <a:cs typeface="Calibri" panose="020F0502020204030204" pitchFamily="34" charset="0"/>
              </a:rPr>
              <a:t> a microplate washer, which helps our scientists prepare their experiments quickly, saving time so they can focus on ground- breaking science.</a:t>
            </a:r>
            <a:endParaRPr lang="en-GB" dirty="0">
              <a:latin typeface="Calibri" panose="020F0502020204030204" pitchFamily="34" charset="0"/>
              <a:ea typeface="Calibri"/>
              <a:cs typeface="Calibri" panose="020F0502020204030204" pitchFamily="34" charset="0"/>
            </a:endParaRPr>
          </a:p>
        </p:txBody>
      </p:sp>
      <p:sp>
        <p:nvSpPr>
          <p:cNvPr id="29" name="TextBox 28">
            <a:extLst>
              <a:ext uri="{FF2B5EF4-FFF2-40B4-BE49-F238E27FC236}">
                <a16:creationId xmlns:a16="http://schemas.microsoft.com/office/drawing/2014/main" id="{7815B755-AE2A-E4B6-3A84-63FF1F69DD94}"/>
              </a:ext>
            </a:extLst>
          </p:cNvPr>
          <p:cNvSpPr txBox="1"/>
          <p:nvPr/>
        </p:nvSpPr>
        <p:spPr>
          <a:xfrm>
            <a:off x="3874034" y="4876268"/>
            <a:ext cx="2418876" cy="1410461"/>
          </a:xfrm>
          <a:prstGeom prst="rect">
            <a:avLst/>
          </a:prstGeom>
          <a:noFill/>
        </p:spPr>
        <p:txBody>
          <a:bodyPr wrap="square" lIns="91440" tIns="45720" rIns="91440" bIns="45720" numCol="1" spcCol="180000" rtlCol="0" anchor="t">
            <a:noAutofit/>
          </a:bodyPr>
          <a:lstStyle/>
          <a:p>
            <a:r>
              <a:rPr lang="en-GB" sz="1200" dirty="0">
                <a:solidFill>
                  <a:srgbClr val="00B6EB"/>
                </a:solidFill>
                <a:effectLst/>
                <a:latin typeface="Calibri" panose="020F0502020204030204" pitchFamily="34" charset="0"/>
                <a:ea typeface="Calibri"/>
                <a:cs typeface="Calibri" panose="020F0502020204030204" pitchFamily="34" charset="0"/>
              </a:rPr>
              <a:t>£1,000</a:t>
            </a:r>
            <a:r>
              <a:rPr lang="en-GB" sz="1200" dirty="0">
                <a:solidFill>
                  <a:srgbClr val="00B6EB"/>
                </a:solidFill>
                <a:latin typeface="Calibri" panose="020F0502020204030204" pitchFamily="34" charset="0"/>
                <a:ea typeface="Calibri"/>
                <a:cs typeface="Calibri" panose="020F0502020204030204" pitchFamily="34" charset="0"/>
              </a:rPr>
              <a:t>  </a:t>
            </a:r>
            <a:r>
              <a:rPr lang="en-GB" sz="1200" dirty="0">
                <a:effectLst/>
                <a:latin typeface="Calibri" panose="020F0502020204030204" pitchFamily="34" charset="0"/>
                <a:ea typeface="Calibri"/>
                <a:cs typeface="Calibri" panose="020F0502020204030204" pitchFamily="34" charset="0"/>
              </a:rPr>
              <a:t>pays for a whole-genome sequencing experiment to ‘read’ DNA so we can find out where cancer is ‘editing’ the words.</a:t>
            </a:r>
            <a:r>
              <a:rPr lang="en-GB" sz="1200" dirty="0">
                <a:latin typeface="Calibri" panose="020F0502020204030204" pitchFamily="34" charset="0"/>
                <a:ea typeface="Calibri"/>
                <a:cs typeface="Calibri" panose="020F0502020204030204" pitchFamily="34" charset="0"/>
              </a:rPr>
              <a:t> </a:t>
            </a:r>
          </a:p>
          <a:p>
            <a:endParaRPr lang="en-GB" sz="1200" dirty="0">
              <a:effectLst/>
              <a:latin typeface="Museo Sans Rounded 300" panose="02000000000000000000" pitchFamily="50" charset="0"/>
              <a:ea typeface="Calibri" panose="020F0502020204030204" pitchFamily="34" charset="0"/>
            </a:endParaRPr>
          </a:p>
        </p:txBody>
      </p:sp>
      <p:sp>
        <p:nvSpPr>
          <p:cNvPr id="31" name="TextBox 30">
            <a:extLst>
              <a:ext uri="{FF2B5EF4-FFF2-40B4-BE49-F238E27FC236}">
                <a16:creationId xmlns:a16="http://schemas.microsoft.com/office/drawing/2014/main" id="{4D587649-6D6F-4206-0F45-CEBBEB459320}"/>
              </a:ext>
            </a:extLst>
          </p:cNvPr>
          <p:cNvSpPr txBox="1"/>
          <p:nvPr/>
        </p:nvSpPr>
        <p:spPr>
          <a:xfrm>
            <a:off x="3853891" y="7551317"/>
            <a:ext cx="2418876" cy="1015249"/>
          </a:xfrm>
          <a:prstGeom prst="rect">
            <a:avLst/>
          </a:prstGeom>
          <a:noFill/>
        </p:spPr>
        <p:txBody>
          <a:bodyPr wrap="square" lIns="91440" tIns="45720" rIns="91440" bIns="45720" numCol="1" spcCol="180000" rtlCol="0" anchor="t">
            <a:noAutofit/>
          </a:bodyPr>
          <a:lstStyle/>
          <a:p>
            <a:r>
              <a:rPr lang="en-GB" sz="1200" dirty="0">
                <a:solidFill>
                  <a:srgbClr val="00B6ED"/>
                </a:solidFill>
                <a:effectLst/>
                <a:latin typeface="Calibri" panose="020F0502020204030204" pitchFamily="34" charset="0"/>
                <a:ea typeface="Calibri"/>
                <a:cs typeface="Calibri" panose="020F0502020204030204" pitchFamily="34" charset="0"/>
              </a:rPr>
              <a:t>£7,500</a:t>
            </a:r>
            <a:r>
              <a:rPr lang="en-GB" sz="1200" dirty="0">
                <a:solidFill>
                  <a:srgbClr val="00B6ED"/>
                </a:solidFill>
                <a:latin typeface="Calibri" panose="020F0502020204030204" pitchFamily="34" charset="0"/>
                <a:ea typeface="Calibri"/>
                <a:cs typeface="Calibri" panose="020F0502020204030204" pitchFamily="34" charset="0"/>
              </a:rPr>
              <a:t> </a:t>
            </a:r>
            <a:r>
              <a:rPr lang="en-GB" sz="1200" dirty="0">
                <a:effectLst/>
                <a:latin typeface="Calibri" panose="020F0502020204030204" pitchFamily="34" charset="0"/>
                <a:ea typeface="Calibri"/>
                <a:cs typeface="Calibri" panose="020F0502020204030204" pitchFamily="34" charset="0"/>
              </a:rPr>
              <a:t>buys a PCR machine, which works like a molecular photocopier that helps make 80,000 copies of a piece of DNA in just one second.</a:t>
            </a:r>
            <a:r>
              <a:rPr lang="en-GB" sz="1200" dirty="0">
                <a:latin typeface="Calibri" panose="020F0502020204030204" pitchFamily="34" charset="0"/>
                <a:ea typeface="Calibri"/>
                <a:cs typeface="Calibri" panose="020F0502020204030204" pitchFamily="34" charset="0"/>
              </a:rPr>
              <a:t> </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24" name="TextBox 23">
            <a:extLst>
              <a:ext uri="{FF2B5EF4-FFF2-40B4-BE49-F238E27FC236}">
                <a16:creationId xmlns:a16="http://schemas.microsoft.com/office/drawing/2014/main" id="{A34D0D9A-E767-017C-E38F-41DF2C6D6FAB}"/>
              </a:ext>
            </a:extLst>
          </p:cNvPr>
          <p:cNvSpPr txBox="1"/>
          <p:nvPr/>
        </p:nvSpPr>
        <p:spPr>
          <a:xfrm>
            <a:off x="263964" y="3874100"/>
            <a:ext cx="3348666" cy="5899458"/>
          </a:xfrm>
          <a:prstGeom prst="rect">
            <a:avLst/>
          </a:prstGeom>
          <a:solidFill>
            <a:srgbClr val="EC008C"/>
          </a:solidFill>
        </p:spPr>
        <p:txBody>
          <a:bodyPr wrap="square" lIns="91440" tIns="45720" rIns="91440" bIns="45720" numCol="1" spcCol="180000" rtlCol="0" anchor="t">
            <a:noAutofit/>
          </a:bodyPr>
          <a:lstStyle/>
          <a:p>
            <a:pPr algn="ctr"/>
            <a:r>
              <a:rPr lang="en-GB" sz="1150" b="1" u="sng" dirty="0">
                <a:solidFill>
                  <a:schemeClr val="bg1"/>
                </a:solidFill>
                <a:effectLst/>
              </a:rPr>
              <a:t>Cancer is relentless.</a:t>
            </a:r>
            <a:r>
              <a:rPr lang="en-GB" sz="1150" b="1" u="sng" dirty="0">
                <a:solidFill>
                  <a:schemeClr val="bg1"/>
                </a:solidFill>
              </a:rPr>
              <a:t> </a:t>
            </a:r>
            <a:endParaRPr lang="en-GB" sz="1150" b="1" u="sng" dirty="0">
              <a:solidFill>
                <a:schemeClr val="bg1"/>
              </a:solidFill>
              <a:effectLst/>
            </a:endParaRPr>
          </a:p>
          <a:p>
            <a:pPr algn="ctr"/>
            <a:r>
              <a:rPr lang="en-GB" sz="1150" b="1" u="sng" dirty="0">
                <a:solidFill>
                  <a:schemeClr val="bg1"/>
                </a:solidFill>
                <a:effectLst/>
              </a:rPr>
              <a:t>But so are we.</a:t>
            </a:r>
          </a:p>
          <a:p>
            <a:pPr algn="ctr"/>
            <a:endParaRPr lang="en-GB" sz="1150" dirty="0">
              <a:solidFill>
                <a:schemeClr val="bg1"/>
              </a:solidFill>
              <a:effectLst/>
            </a:endParaRPr>
          </a:p>
          <a:p>
            <a:pPr algn="ctr"/>
            <a:r>
              <a:rPr lang="en-GB" sz="1150" dirty="0">
                <a:solidFill>
                  <a:schemeClr val="bg1"/>
                </a:solidFill>
                <a:effectLst/>
              </a:rPr>
              <a:t>After decades of research, the UK implemented a human papillomavirus (HPV) vaccine programme for teenage girls in 2008. A study has shown that the UK HPV vaccination programme works and will save lives. This </a:t>
            </a:r>
            <a:r>
              <a:rPr lang="en-GB" sz="1150" dirty="0">
                <a:solidFill>
                  <a:schemeClr val="bg1"/>
                </a:solidFill>
              </a:rPr>
              <a:t>research, funded by </a:t>
            </a:r>
            <a:r>
              <a:rPr lang="en-GB" sz="1150" dirty="0">
                <a:solidFill>
                  <a:schemeClr val="bg1"/>
                </a:solidFill>
                <a:effectLst/>
              </a:rPr>
              <a:t>Cancer Research UK, shows that the vaccine dramatically reduces cervical cancer rates by almost 90% in women in their 20s who were offered it at age 12</a:t>
            </a:r>
            <a:r>
              <a:rPr lang="en-GB" sz="1150" dirty="0">
                <a:solidFill>
                  <a:schemeClr val="bg1"/>
                </a:solidFill>
              </a:rPr>
              <a:t>–</a:t>
            </a:r>
            <a:r>
              <a:rPr lang="en-GB" sz="1150" dirty="0">
                <a:solidFill>
                  <a:schemeClr val="bg1"/>
                </a:solidFill>
                <a:effectLst/>
              </a:rPr>
              <a:t>13.</a:t>
            </a:r>
            <a:r>
              <a:rPr lang="en-GB" sz="1150" dirty="0">
                <a:solidFill>
                  <a:schemeClr val="bg1"/>
                </a:solidFill>
              </a:rPr>
              <a:t> </a:t>
            </a:r>
          </a:p>
          <a:p>
            <a:pPr algn="ctr"/>
            <a:r>
              <a:rPr lang="en-GB" sz="1150" dirty="0">
                <a:solidFill>
                  <a:schemeClr val="bg1"/>
                </a:solidFill>
                <a:effectLst/>
                <a:ea typeface="Calibri"/>
                <a:cs typeface="Times New Roman"/>
              </a:rPr>
              <a:t>Cancer Research UK is also responsible for helping develop 8 out of the top 10 cancer drugs in use throughout the world today.</a:t>
            </a:r>
            <a:r>
              <a:rPr lang="en-GB" sz="1150" dirty="0">
                <a:solidFill>
                  <a:schemeClr val="bg1"/>
                </a:solidFill>
                <a:ea typeface="Calibri"/>
                <a:cs typeface="Times New Roman"/>
              </a:rPr>
              <a:t> </a:t>
            </a:r>
          </a:p>
          <a:p>
            <a:pPr algn="ctr"/>
            <a:endParaRPr lang="en-GB" sz="1150" dirty="0">
              <a:solidFill>
                <a:schemeClr val="bg1"/>
              </a:solidFill>
              <a:cs typeface="Times New Roman"/>
            </a:endParaRPr>
          </a:p>
          <a:p>
            <a:pPr algn="ctr"/>
            <a:r>
              <a:rPr lang="en-GB" sz="1150" b="1" u="sng" dirty="0">
                <a:solidFill>
                  <a:schemeClr val="bg1"/>
                </a:solidFill>
                <a:cs typeface="Times New Roman"/>
              </a:rPr>
              <a:t>In Northern Ireland:</a:t>
            </a:r>
          </a:p>
          <a:p>
            <a:pPr algn="ctr"/>
            <a:endParaRPr lang="en-GB" sz="1150" b="1" dirty="0">
              <a:solidFill>
                <a:schemeClr val="bg1"/>
              </a:solidFill>
              <a:cs typeface="Times New Roman"/>
            </a:endParaRPr>
          </a:p>
          <a:p>
            <a:pPr marL="171450" indent="-171450" algn="ctr">
              <a:buFont typeface="Arial" panose="020B0604020202020204" pitchFamily="34" charset="0"/>
              <a:buChar char="•"/>
            </a:pPr>
            <a:r>
              <a:rPr lang="en-GB" sz="1150" dirty="0">
                <a:solidFill>
                  <a:schemeClr val="bg1"/>
                </a:solidFill>
                <a:effectLst/>
                <a:ea typeface="Calibri" panose="020F0502020204030204" pitchFamily="34" charset="0"/>
              </a:rPr>
              <a:t>We support a vital Biobank Facility. We have helped fund the Northern Ireland Biobank which collects and stores samples from many patients with different types of cancer. </a:t>
            </a:r>
          </a:p>
          <a:p>
            <a:pPr marL="171450" indent="-171450" algn="ctr">
              <a:buFont typeface="Arial" panose="020B0604020202020204" pitchFamily="34" charset="0"/>
              <a:buChar char="•"/>
            </a:pPr>
            <a:r>
              <a:rPr lang="en-GB" sz="1150" dirty="0">
                <a:solidFill>
                  <a:schemeClr val="bg1"/>
                </a:solidFill>
                <a:effectLst/>
                <a:ea typeface="Calibri" panose="020F0502020204030204" pitchFamily="34" charset="0"/>
              </a:rPr>
              <a:t>We have helped to fund the Molecular Pathology Laboratory in Belfast. The Molecular Pathology Laboratory is helping to diagnose cancers accurately, and supports researchers developing personalised therapies. </a:t>
            </a:r>
          </a:p>
          <a:p>
            <a:pPr marL="171450" indent="-171450" algn="ctr">
              <a:buFont typeface="Arial" panose="020B0604020202020204" pitchFamily="34" charset="0"/>
              <a:buChar char="•"/>
            </a:pPr>
            <a:r>
              <a:rPr lang="en-GB" sz="1150" dirty="0">
                <a:solidFill>
                  <a:schemeClr val="bg1"/>
                </a:solidFill>
                <a:effectLst/>
                <a:ea typeface="Calibri" panose="020F0502020204030204" pitchFamily="34" charset="0"/>
              </a:rPr>
              <a:t>The late Professor Patrick Johnston and his team in Belfast identified that an important molecule, known as c-FLIP, stops bowel cancer cells responding to chemotherapy. With over 1,200 people diagnosed with bowel cancer in NI every year, this discovery could have a huge impact on improving treatment for people with this cancer. </a:t>
            </a:r>
            <a:endParaRPr lang="en-GB" sz="1150" b="1" dirty="0">
              <a:solidFill>
                <a:schemeClr val="bg1"/>
              </a:solidFill>
              <a:cs typeface="Times New Roman"/>
            </a:endParaRPr>
          </a:p>
          <a:p>
            <a:endParaRPr lang="en-GB" sz="1100" b="1" dirty="0">
              <a:solidFill>
                <a:schemeClr val="bg1"/>
              </a:solidFill>
              <a:latin typeface="Museo Sans Rounded 300"/>
              <a:cs typeface="Times New Roman"/>
            </a:endParaRPr>
          </a:p>
          <a:p>
            <a:endParaRPr lang="en-GB" sz="1100" b="1" dirty="0">
              <a:solidFill>
                <a:schemeClr val="bg1"/>
              </a:solidFill>
              <a:latin typeface="Museo Sans Rounded 300" panose="02000000000000000000" pitchFamily="50" charset="0"/>
              <a:cs typeface="Times New Roman" panose="02020603050405020304" pitchFamily="18" charset="0"/>
            </a:endParaRPr>
          </a:p>
        </p:txBody>
      </p:sp>
      <p:sp>
        <p:nvSpPr>
          <p:cNvPr id="37" name="TextBox 36">
            <a:extLst>
              <a:ext uri="{FF2B5EF4-FFF2-40B4-BE49-F238E27FC236}">
                <a16:creationId xmlns:a16="http://schemas.microsoft.com/office/drawing/2014/main" id="{331C0250-4962-59A8-65A8-703972E53EC3}"/>
              </a:ext>
            </a:extLst>
          </p:cNvPr>
          <p:cNvSpPr txBox="1"/>
          <p:nvPr/>
        </p:nvSpPr>
        <p:spPr>
          <a:xfrm>
            <a:off x="3313350" y="4326334"/>
            <a:ext cx="4145804" cy="370473"/>
          </a:xfrm>
          <a:prstGeom prst="rect">
            <a:avLst/>
          </a:prstGeom>
          <a:noFill/>
        </p:spPr>
        <p:txBody>
          <a:bodyPr wrap="square" lIns="91440" tIns="45720" rIns="91440" bIns="45720" numCol="1" spcCol="180000" rtlCol="0" anchor="t">
            <a:noAutofit/>
          </a:bodyPr>
          <a:lstStyle/>
          <a:p>
            <a:pPr algn="just">
              <a:lnSpc>
                <a:spcPct val="107000"/>
              </a:lnSpc>
              <a:spcAft>
                <a:spcPts val="800"/>
              </a:spcAft>
            </a:pPr>
            <a:r>
              <a:rPr lang="en-GB" dirty="0">
                <a:solidFill>
                  <a:schemeClr val="tx2"/>
                </a:solidFill>
                <a:latin typeface="Museo Sans Rounded 500"/>
              </a:rPr>
              <a:t>  </a:t>
            </a:r>
            <a:r>
              <a:rPr lang="en-GB" dirty="0">
                <a:solidFill>
                  <a:schemeClr val="tx2"/>
                </a:solidFill>
                <a:latin typeface="Calibri" panose="020F0502020204030204" pitchFamily="34" charset="0"/>
                <a:cs typeface="Calibri" panose="020F0502020204030204" pitchFamily="34" charset="0"/>
              </a:rPr>
              <a:t>   </a:t>
            </a:r>
            <a:r>
              <a:rPr lang="en-GB" sz="1600" dirty="0">
                <a:solidFill>
                  <a:schemeClr val="tx2"/>
                </a:solidFill>
                <a:latin typeface="Calibri" panose="020F0502020204030204" pitchFamily="34" charset="0"/>
                <a:cs typeface="Calibri" panose="020F0502020204030204" pitchFamily="34" charset="0"/>
              </a:rPr>
              <a:t>    What your </a:t>
            </a:r>
            <a:r>
              <a:rPr lang="en-GB" sz="1600" dirty="0">
                <a:solidFill>
                  <a:schemeClr val="tx2"/>
                </a:solidFill>
                <a:cs typeface="Calibri" panose="020F0502020204030204" pitchFamily="34" charset="0"/>
              </a:rPr>
              <a:t>money</a:t>
            </a:r>
            <a:r>
              <a:rPr lang="en-GB" sz="1600" dirty="0">
                <a:solidFill>
                  <a:schemeClr val="tx2"/>
                </a:solidFill>
                <a:latin typeface="Calibri" panose="020F0502020204030204" pitchFamily="34" charset="0"/>
                <a:cs typeface="Calibri" panose="020F0502020204030204" pitchFamily="34" charset="0"/>
              </a:rPr>
              <a:t> can buy: </a:t>
            </a:r>
          </a:p>
          <a:p>
            <a:pPr algn="ctr">
              <a:lnSpc>
                <a:spcPct val="107000"/>
              </a:lnSpc>
              <a:spcAft>
                <a:spcPts val="800"/>
              </a:spcAft>
            </a:pPr>
            <a:endParaRPr lang="en-GB" dirty="0">
              <a:solidFill>
                <a:schemeClr val="tx2"/>
              </a:solidFill>
              <a:latin typeface="Museo Sans Rounded 500" panose="02000000000000000000" pitchFamily="50" charset="0"/>
            </a:endParaRPr>
          </a:p>
          <a:p>
            <a:pPr algn="ctr">
              <a:lnSpc>
                <a:spcPct val="107000"/>
              </a:lnSpc>
              <a:spcAft>
                <a:spcPts val="800"/>
              </a:spcAft>
            </a:pPr>
            <a:endParaRPr lang="en-GB" dirty="0">
              <a:solidFill>
                <a:schemeClr val="tx2"/>
              </a:solidFill>
              <a:latin typeface="Museo Sans Rounded 500" panose="02000000000000000000" pitchFamily="50" charset="0"/>
            </a:endParaRPr>
          </a:p>
          <a:p>
            <a:pPr algn="l">
              <a:lnSpc>
                <a:spcPct val="107000"/>
              </a:lnSpc>
              <a:spcAft>
                <a:spcPts val="800"/>
              </a:spcAft>
            </a:pPr>
            <a:endParaRPr lang="en-GB" dirty="0">
              <a:solidFill>
                <a:schemeClr val="tx2"/>
              </a:solidFill>
              <a:latin typeface="Museo Sans Rounded 500" panose="02000000000000000000" pitchFamily="50" charset="0"/>
            </a:endParaRPr>
          </a:p>
        </p:txBody>
      </p:sp>
      <p:pic>
        <p:nvPicPr>
          <p:cNvPr id="1026" name="Picture 2" descr="_CRUK Masterbrand Logo (Full Colour)">
            <a:extLst>
              <a:ext uri="{FF2B5EF4-FFF2-40B4-BE49-F238E27FC236}">
                <a16:creationId xmlns:a16="http://schemas.microsoft.com/office/drawing/2014/main" id="{A7C7BE54-A2BF-69F9-64D4-382756459E98}"/>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12893" y="174149"/>
            <a:ext cx="2470020" cy="914400"/>
          </a:xfrm>
          <a:prstGeom prst="rect">
            <a:avLst/>
          </a:prstGeom>
          <a:noFill/>
          <a:extLst>
            <a:ext uri="{909E8E84-426E-40DD-AFC4-6F175D3DCCD1}">
              <a14:hiddenFill xmlns:a14="http://schemas.microsoft.com/office/drawing/2010/main">
                <a:solidFill>
                  <a:srgbClr val="FFFFFF"/>
                </a:solidFill>
              </a14:hiddenFill>
            </a:ext>
          </a:extLst>
        </p:spPr>
      </p:pic>
      <p:sp>
        <p:nvSpPr>
          <p:cNvPr id="36" name="Rectangle 35">
            <a:extLst>
              <a:ext uri="{FF2B5EF4-FFF2-40B4-BE49-F238E27FC236}">
                <a16:creationId xmlns:a16="http://schemas.microsoft.com/office/drawing/2014/main" id="{20EE3479-41DC-D3FE-2F70-051A709659D1}"/>
              </a:ext>
            </a:extLst>
          </p:cNvPr>
          <p:cNvSpPr/>
          <p:nvPr/>
        </p:nvSpPr>
        <p:spPr>
          <a:xfrm>
            <a:off x="170296" y="3135436"/>
            <a:ext cx="6248057" cy="738664"/>
          </a:xfrm>
          <a:prstGeom prst="rect">
            <a:avLst/>
          </a:prstGeom>
        </p:spPr>
        <p:txBody>
          <a:bodyPr wrap="square" lIns="91440" tIns="45720" rIns="91440" bIns="45720" anchor="t">
            <a:spAutoFit/>
          </a:bodyPr>
          <a:lstStyle/>
          <a:p>
            <a:pPr marR="21590" algn="ctr"/>
            <a:r>
              <a:rPr lang="en-GB" sz="1400" i="0" u="none" strike="noStrike" baseline="0" dirty="0">
                <a:solidFill>
                  <a:schemeClr val="accent3"/>
                </a:solidFill>
                <a:cs typeface="Calibri" panose="020F0502020204030204" pitchFamily="34" charset="0"/>
              </a:rPr>
              <a:t>By </a:t>
            </a:r>
            <a:r>
              <a:rPr lang="en-GB" sz="1400" dirty="0">
                <a:solidFill>
                  <a:schemeClr val="accent3"/>
                </a:solidFill>
                <a:cs typeface="Calibri" panose="020F0502020204030204" pitchFamily="34" charset="0"/>
              </a:rPr>
              <a:t>choosing </a:t>
            </a:r>
            <a:r>
              <a:rPr lang="en-GB" sz="1400" i="0" u="none" strike="noStrike" baseline="0" dirty="0">
                <a:solidFill>
                  <a:schemeClr val="accent3"/>
                </a:solidFill>
                <a:cs typeface="Calibri" panose="020F0502020204030204" pitchFamily="34" charset="0"/>
              </a:rPr>
              <a:t>Cancer Research UK as your charity </a:t>
            </a:r>
            <a:r>
              <a:rPr lang="en-GB" sz="1400" dirty="0">
                <a:solidFill>
                  <a:schemeClr val="accent3"/>
                </a:solidFill>
                <a:cs typeface="Calibri" panose="020F0502020204030204" pitchFamily="34" charset="0"/>
              </a:rPr>
              <a:t>partner</a:t>
            </a:r>
            <a:r>
              <a:rPr lang="en-GB" sz="1400" i="0" u="none" strike="noStrike" baseline="0" dirty="0">
                <a:solidFill>
                  <a:schemeClr val="accent3"/>
                </a:solidFill>
                <a:cs typeface="Calibri" panose="020F0502020204030204" pitchFamily="34" charset="0"/>
              </a:rPr>
              <a:t>,</a:t>
            </a:r>
            <a:r>
              <a:rPr lang="en-GB" sz="1400" dirty="0">
                <a:solidFill>
                  <a:schemeClr val="accent3"/>
                </a:solidFill>
                <a:cs typeface="Calibri" panose="020F0502020204030204" pitchFamily="34" charset="0"/>
              </a:rPr>
              <a:t> </a:t>
            </a:r>
            <a:endParaRPr lang="en-GB" sz="1400" b="1" dirty="0">
              <a:solidFill>
                <a:schemeClr val="accent3"/>
              </a:solidFill>
              <a:ea typeface="Calibri"/>
              <a:cs typeface="Calibri" panose="020F0502020204030204" pitchFamily="34" charset="0"/>
            </a:endParaRPr>
          </a:p>
          <a:p>
            <a:pPr marR="21590" algn="ctr"/>
            <a:r>
              <a:rPr lang="en-GB" sz="1400" i="0" u="none" strike="noStrike" baseline="0" dirty="0">
                <a:solidFill>
                  <a:schemeClr val="accent3"/>
                </a:solidFill>
                <a:cs typeface="Calibri" panose="020F0502020204030204" pitchFamily="34" charset="0"/>
              </a:rPr>
              <a:t>JMK</a:t>
            </a:r>
            <a:r>
              <a:rPr lang="en-GB" sz="1400" dirty="0">
                <a:solidFill>
                  <a:schemeClr val="accent3"/>
                </a:solidFill>
                <a:cs typeface="Calibri" panose="020F0502020204030204" pitchFamily="34" charset="0"/>
              </a:rPr>
              <a:t> Solicitors </a:t>
            </a:r>
            <a:r>
              <a:rPr lang="en-GB" sz="1400" i="0" u="none" strike="noStrike" baseline="0" dirty="0">
                <a:solidFill>
                  <a:schemeClr val="accent3"/>
                </a:solidFill>
                <a:cs typeface="Calibri" panose="020F0502020204030204" pitchFamily="34" charset="0"/>
              </a:rPr>
              <a:t>will be supporting life-saving research, helping us to make discoveries, drive progress and bring hope.</a:t>
            </a:r>
            <a:endParaRPr lang="en-GB" sz="1400" b="1" dirty="0">
              <a:solidFill>
                <a:schemeClr val="accent3"/>
              </a:solidFill>
              <a:ea typeface="+mn-lt"/>
              <a:cs typeface="Calibri" panose="020F0502020204030204" pitchFamily="34" charset="0"/>
            </a:endParaRPr>
          </a:p>
        </p:txBody>
      </p:sp>
      <p:sp>
        <p:nvSpPr>
          <p:cNvPr id="16" name="Oval 15">
            <a:extLst>
              <a:ext uri="{FF2B5EF4-FFF2-40B4-BE49-F238E27FC236}">
                <a16:creationId xmlns:a16="http://schemas.microsoft.com/office/drawing/2014/main" id="{E76C592A-61B2-E541-AAE9-7BF9FC38E7EC}"/>
              </a:ext>
            </a:extLst>
          </p:cNvPr>
          <p:cNvSpPr>
            <a:spLocks noChangeAspect="1"/>
          </p:cNvSpPr>
          <p:nvPr/>
        </p:nvSpPr>
        <p:spPr>
          <a:xfrm flipH="1">
            <a:off x="5591331" y="8606748"/>
            <a:ext cx="827022" cy="82702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 name="Picture 3">
            <a:extLst>
              <a:ext uri="{FF2B5EF4-FFF2-40B4-BE49-F238E27FC236}">
                <a16:creationId xmlns:a16="http://schemas.microsoft.com/office/drawing/2014/main" id="{72186EC6-AAC9-119E-3B6C-F54FE62F6057}"/>
              </a:ext>
            </a:extLst>
          </p:cNvPr>
          <p:cNvPicPr>
            <a:picLocks noChangeAspect="1"/>
          </p:cNvPicPr>
          <p:nvPr/>
        </p:nvPicPr>
        <p:blipFill>
          <a:blip r:embed="rId4"/>
          <a:stretch>
            <a:fillRect/>
          </a:stretch>
        </p:blipFill>
        <p:spPr>
          <a:xfrm>
            <a:off x="6292910" y="9371848"/>
            <a:ext cx="380119" cy="360003"/>
          </a:xfrm>
          <a:prstGeom prst="rect">
            <a:avLst/>
          </a:prstGeom>
        </p:spPr>
      </p:pic>
      <p:sp>
        <p:nvSpPr>
          <p:cNvPr id="8" name="TextBox 7">
            <a:extLst>
              <a:ext uri="{FF2B5EF4-FFF2-40B4-BE49-F238E27FC236}">
                <a16:creationId xmlns:a16="http://schemas.microsoft.com/office/drawing/2014/main" id="{347CAA3D-F2A6-93C2-068B-574AC87A6D09}"/>
              </a:ext>
            </a:extLst>
          </p:cNvPr>
          <p:cNvSpPr txBox="1"/>
          <p:nvPr/>
        </p:nvSpPr>
        <p:spPr>
          <a:xfrm>
            <a:off x="-551801" y="871220"/>
            <a:ext cx="7781293" cy="1323439"/>
          </a:xfrm>
          <a:prstGeom prst="rect">
            <a:avLst/>
          </a:prstGeom>
          <a:noFill/>
        </p:spPr>
        <p:txBody>
          <a:bodyPr wrap="square" lIns="91440" tIns="45720" rIns="91440" bIns="45720" anchor="t">
            <a:spAutoFit/>
          </a:bodyPr>
          <a:lstStyle/>
          <a:p>
            <a:pPr marR="21590" algn="ctr"/>
            <a:r>
              <a:rPr lang="en-GB" sz="2000" dirty="0">
                <a:solidFill>
                  <a:srgbClr val="2E008B"/>
                </a:solidFill>
                <a:latin typeface="Calibri" panose="020F0502020204030204" pitchFamily="34" charset="0"/>
                <a:ea typeface="Calibri" panose="020F0502020204030204" pitchFamily="34" charset="0"/>
              </a:rPr>
              <a:t>P</a:t>
            </a:r>
            <a:r>
              <a:rPr lang="en-GB" sz="2000" dirty="0">
                <a:solidFill>
                  <a:srgbClr val="2E008B"/>
                </a:solidFill>
                <a:effectLst/>
                <a:latin typeface="Calibri" panose="020F0502020204030204" pitchFamily="34" charset="0"/>
                <a:ea typeface="Calibri" panose="020F0502020204030204" pitchFamily="34" charset="0"/>
              </a:rPr>
              <a:t>lease support </a:t>
            </a:r>
          </a:p>
          <a:p>
            <a:pPr marR="21590" algn="ctr"/>
            <a:r>
              <a:rPr lang="en-GB" sz="2000" dirty="0">
                <a:solidFill>
                  <a:srgbClr val="2E008B"/>
                </a:solidFill>
                <a:effectLst/>
                <a:latin typeface="Calibri" panose="020F0502020204030204" pitchFamily="34" charset="0"/>
                <a:ea typeface="Calibri" panose="020F0502020204030204" pitchFamily="34" charset="0"/>
              </a:rPr>
              <a:t>Cancer Research UK as</a:t>
            </a:r>
          </a:p>
          <a:p>
            <a:pPr marR="21590" algn="ctr"/>
            <a:r>
              <a:rPr lang="en-GB" sz="2000" dirty="0">
                <a:solidFill>
                  <a:srgbClr val="2E008B"/>
                </a:solidFill>
                <a:effectLst/>
                <a:latin typeface="Calibri" panose="020F0502020204030204" pitchFamily="34" charset="0"/>
                <a:ea typeface="Calibri" panose="020F0502020204030204" pitchFamily="34" charset="0"/>
              </a:rPr>
              <a:t> your Charity </a:t>
            </a:r>
            <a:r>
              <a:rPr lang="en-GB" sz="2000" dirty="0">
                <a:solidFill>
                  <a:srgbClr val="2E008B"/>
                </a:solidFill>
                <a:latin typeface="Calibri" panose="020F0502020204030204" pitchFamily="34" charset="0"/>
                <a:ea typeface="Calibri" panose="020F0502020204030204" pitchFamily="34" charset="0"/>
              </a:rPr>
              <a:t>P</a:t>
            </a:r>
            <a:r>
              <a:rPr lang="en-GB" sz="2000" dirty="0">
                <a:solidFill>
                  <a:srgbClr val="2E008B"/>
                </a:solidFill>
                <a:effectLst/>
                <a:latin typeface="Calibri" panose="020F0502020204030204" pitchFamily="34" charset="0"/>
                <a:ea typeface="Calibri" panose="020F0502020204030204" pitchFamily="34" charset="0"/>
              </a:rPr>
              <a:t>artner in </a:t>
            </a:r>
          </a:p>
          <a:p>
            <a:pPr marR="21590" algn="ctr"/>
            <a:r>
              <a:rPr lang="en-GB" sz="2000" dirty="0">
                <a:solidFill>
                  <a:srgbClr val="2E008B"/>
                </a:solidFill>
                <a:effectLst/>
                <a:latin typeface="Calibri" panose="020F0502020204030204" pitchFamily="34" charset="0"/>
                <a:ea typeface="Calibri" panose="020F0502020204030204" pitchFamily="34" charset="0"/>
              </a:rPr>
              <a:t>2024.</a:t>
            </a:r>
            <a:endParaRPr lang="en-GB" sz="2000" dirty="0">
              <a:solidFill>
                <a:srgbClr val="2E008B"/>
              </a:solidFill>
              <a:latin typeface="Museo Sans Rounded 300"/>
            </a:endParaRPr>
          </a:p>
        </p:txBody>
      </p:sp>
      <p:pic>
        <p:nvPicPr>
          <p:cNvPr id="4" name="Picture 3">
            <a:extLst>
              <a:ext uri="{FF2B5EF4-FFF2-40B4-BE49-F238E27FC236}">
                <a16:creationId xmlns:a16="http://schemas.microsoft.com/office/drawing/2014/main" id="{2EA3B463-C457-1B25-67D7-F2C3563FCCE9}"/>
              </a:ext>
            </a:extLst>
          </p:cNvPr>
          <p:cNvPicPr>
            <a:picLocks noChangeAspect="1"/>
          </p:cNvPicPr>
          <p:nvPr/>
        </p:nvPicPr>
        <p:blipFill>
          <a:blip r:embed="rId5"/>
          <a:stretch>
            <a:fillRect/>
          </a:stretch>
        </p:blipFill>
        <p:spPr>
          <a:xfrm>
            <a:off x="263964" y="251427"/>
            <a:ext cx="1871634" cy="768163"/>
          </a:xfrm>
          <a:prstGeom prst="rect">
            <a:avLst/>
          </a:prstGeom>
        </p:spPr>
      </p:pic>
    </p:spTree>
    <p:extLst>
      <p:ext uri="{BB962C8B-B14F-4D97-AF65-F5344CB8AC3E}">
        <p14:creationId xmlns:p14="http://schemas.microsoft.com/office/powerpoint/2010/main" val="177609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FE09AAF2-8033-4591-9A90-EFA5D7A4F7E5}"/>
              </a:ext>
            </a:extLst>
          </p:cNvPr>
          <p:cNvSpPr>
            <a:spLocks noChangeAspect="1"/>
          </p:cNvSpPr>
          <p:nvPr/>
        </p:nvSpPr>
        <p:spPr>
          <a:xfrm>
            <a:off x="-2419510" y="7969363"/>
            <a:ext cx="11446261" cy="11446261"/>
          </a:xfrm>
          <a:prstGeom prst="ellipse">
            <a:avLst/>
          </a:prstGeom>
          <a:solidFill>
            <a:srgbClr val="00B6E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endParaRPr lang="en-GB" sz="1600">
              <a:solidFill>
                <a:schemeClr val="bg1"/>
              </a:solidFill>
              <a:latin typeface="Museo Sans Rounded 500" panose="02000000000000000000" pitchFamily="50" charset="0"/>
            </a:endParaRPr>
          </a:p>
          <a:p>
            <a:pPr algn="ctr"/>
            <a:r>
              <a:rPr lang="en-GB" sz="1600">
                <a:solidFill>
                  <a:srgbClr val="2E008B"/>
                </a:solidFill>
                <a:latin typeface="Museo Sans Rounded 500" panose="02000000000000000000" pitchFamily="50" charset="0"/>
              </a:rPr>
              <a:t>                   </a:t>
            </a:r>
          </a:p>
          <a:p>
            <a:pPr algn="ctr"/>
            <a:endParaRPr lang="en-GB" sz="1600">
              <a:solidFill>
                <a:srgbClr val="2E008B"/>
              </a:solidFill>
              <a:latin typeface="Museo Sans Rounded 500" panose="02000000000000000000" pitchFamily="50" charset="0"/>
            </a:endParaRPr>
          </a:p>
          <a:p>
            <a:pPr algn="ctr"/>
            <a:endParaRPr lang="en-GB" sz="1600">
              <a:solidFill>
                <a:srgbClr val="2E008B"/>
              </a:solidFill>
              <a:latin typeface="Museo Sans Rounded 500" panose="02000000000000000000" pitchFamily="50" charset="0"/>
            </a:endParaRPr>
          </a:p>
          <a:p>
            <a:pPr algn="ctr"/>
            <a:endParaRPr lang="en-GB" sz="1600">
              <a:solidFill>
                <a:srgbClr val="2E008B"/>
              </a:solidFill>
              <a:latin typeface="Museo Sans Rounded 500" panose="02000000000000000000" pitchFamily="50" charset="0"/>
            </a:endParaRPr>
          </a:p>
        </p:txBody>
      </p:sp>
      <p:pic>
        <p:nvPicPr>
          <p:cNvPr id="17" name="Picture 16" descr="A picture containing text&#10;&#10;Description automatically generated">
            <a:extLst>
              <a:ext uri="{FF2B5EF4-FFF2-40B4-BE49-F238E27FC236}">
                <a16:creationId xmlns:a16="http://schemas.microsoft.com/office/drawing/2014/main" id="{B7EC3A82-5B98-48FE-8779-FC7427CFD1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42637" y="8892536"/>
            <a:ext cx="1562631" cy="745200"/>
          </a:xfrm>
          <a:prstGeom prst="rect">
            <a:avLst/>
          </a:prstGeom>
        </p:spPr>
      </p:pic>
      <p:pic>
        <p:nvPicPr>
          <p:cNvPr id="21" name="Picture 20" descr="A picture containing text&#10;&#10;Description automatically generated">
            <a:extLst>
              <a:ext uri="{FF2B5EF4-FFF2-40B4-BE49-F238E27FC236}">
                <a16:creationId xmlns:a16="http://schemas.microsoft.com/office/drawing/2014/main" id="{67F8A332-37F2-488A-BB42-05350AD2D2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9225" y="8892536"/>
            <a:ext cx="1666350" cy="509604"/>
          </a:xfrm>
          <a:prstGeom prst="rect">
            <a:avLst/>
          </a:prstGeom>
        </p:spPr>
      </p:pic>
      <p:sp>
        <p:nvSpPr>
          <p:cNvPr id="22" name="TextBox 21">
            <a:extLst>
              <a:ext uri="{FF2B5EF4-FFF2-40B4-BE49-F238E27FC236}">
                <a16:creationId xmlns:a16="http://schemas.microsoft.com/office/drawing/2014/main" id="{AFE1727F-2334-4C65-B53F-DEA880DD1001}"/>
              </a:ext>
            </a:extLst>
          </p:cNvPr>
          <p:cNvSpPr txBox="1"/>
          <p:nvPr/>
        </p:nvSpPr>
        <p:spPr>
          <a:xfrm>
            <a:off x="316490" y="9432388"/>
            <a:ext cx="3206636" cy="323165"/>
          </a:xfrm>
          <a:prstGeom prst="rect">
            <a:avLst/>
          </a:prstGeom>
          <a:noFill/>
        </p:spPr>
        <p:txBody>
          <a:bodyPr wrap="square" rtlCol="0">
            <a:spAutoFit/>
          </a:bodyPr>
          <a:lstStyle/>
          <a:p>
            <a:r>
              <a:rPr lang="en-GB" sz="900" baseline="30000">
                <a:solidFill>
                  <a:schemeClr val="bg1"/>
                </a:solidFill>
              </a:rPr>
              <a:t>Cancer Research UK is a registered charity in England and Wales (1089464), Scotland (SC041666), </a:t>
            </a:r>
          </a:p>
          <a:p>
            <a:r>
              <a:rPr lang="en-GB" sz="900" baseline="30000">
                <a:solidFill>
                  <a:schemeClr val="bg1"/>
                </a:solidFill>
              </a:rPr>
              <a:t>the Isle of Man (1103) and Jersey (247). Registered address: 2 Redman Place, London E20 1JQ</a:t>
            </a:r>
            <a:endParaRPr lang="en-GB" sz="900">
              <a:solidFill>
                <a:schemeClr val="bg1"/>
              </a:solidFill>
            </a:endParaRPr>
          </a:p>
        </p:txBody>
      </p:sp>
      <p:sp>
        <p:nvSpPr>
          <p:cNvPr id="36" name="TextBox 35">
            <a:extLst>
              <a:ext uri="{FF2B5EF4-FFF2-40B4-BE49-F238E27FC236}">
                <a16:creationId xmlns:a16="http://schemas.microsoft.com/office/drawing/2014/main" id="{E14F3951-E5BF-42D4-9071-DD153DBC5FC5}"/>
              </a:ext>
            </a:extLst>
          </p:cNvPr>
          <p:cNvSpPr txBox="1"/>
          <p:nvPr/>
        </p:nvSpPr>
        <p:spPr>
          <a:xfrm>
            <a:off x="27379" y="7358872"/>
            <a:ext cx="6674841" cy="584775"/>
          </a:xfrm>
          <a:prstGeom prst="rect">
            <a:avLst/>
          </a:prstGeom>
          <a:noFill/>
        </p:spPr>
        <p:txBody>
          <a:bodyPr wrap="square" lIns="91440" tIns="45720" rIns="91440" bIns="45720" anchor="t">
            <a:spAutoFit/>
          </a:bodyPr>
          <a:lstStyle/>
          <a:p>
            <a:pPr algn="ctr"/>
            <a:r>
              <a:rPr lang="en-GB" sz="1600" dirty="0">
                <a:solidFill>
                  <a:schemeClr val="accent2"/>
                </a:solidFill>
                <a:latin typeface="Calibri" panose="020F0502020204030204" pitchFamily="34" charset="0"/>
                <a:cs typeface="Calibri" panose="020F0502020204030204" pitchFamily="34" charset="0"/>
              </a:rPr>
              <a:t>Help us bring about a world where everybody can live longer, </a:t>
            </a:r>
          </a:p>
          <a:p>
            <a:pPr algn="ctr"/>
            <a:r>
              <a:rPr lang="en-GB" sz="1600" dirty="0">
                <a:solidFill>
                  <a:schemeClr val="accent2"/>
                </a:solidFill>
                <a:latin typeface="Calibri" panose="020F0502020204030204" pitchFamily="34" charset="0"/>
                <a:cs typeface="Calibri" panose="020F0502020204030204" pitchFamily="34" charset="0"/>
              </a:rPr>
              <a:t>better lives free from the fear of cancer. </a:t>
            </a:r>
          </a:p>
        </p:txBody>
      </p:sp>
      <p:sp>
        <p:nvSpPr>
          <p:cNvPr id="10" name="TextBox 9">
            <a:extLst>
              <a:ext uri="{FF2B5EF4-FFF2-40B4-BE49-F238E27FC236}">
                <a16:creationId xmlns:a16="http://schemas.microsoft.com/office/drawing/2014/main" id="{81668FA6-21A5-07C3-7032-9BEA2A039325}"/>
              </a:ext>
            </a:extLst>
          </p:cNvPr>
          <p:cNvSpPr txBox="1"/>
          <p:nvPr/>
        </p:nvSpPr>
        <p:spPr>
          <a:xfrm>
            <a:off x="330544" y="2278115"/>
            <a:ext cx="6074724" cy="369332"/>
          </a:xfrm>
          <a:prstGeom prst="rect">
            <a:avLst/>
          </a:prstGeom>
          <a:noFill/>
        </p:spPr>
        <p:txBody>
          <a:bodyPr wrap="square">
            <a:spAutoFit/>
          </a:bodyPr>
          <a:lstStyle/>
          <a:p>
            <a:r>
              <a:rPr lang="en-GB" b="0" i="0">
                <a:solidFill>
                  <a:srgbClr val="000000"/>
                </a:solidFill>
                <a:effectLst/>
                <a:latin typeface="Times New Roman" panose="02020603050405020304" pitchFamily="18" charset="0"/>
              </a:rPr>
              <a:t> </a:t>
            </a:r>
            <a:endParaRPr lang="en-GB"/>
          </a:p>
        </p:txBody>
      </p:sp>
      <p:sp>
        <p:nvSpPr>
          <p:cNvPr id="28" name="TextBox 27">
            <a:extLst>
              <a:ext uri="{FF2B5EF4-FFF2-40B4-BE49-F238E27FC236}">
                <a16:creationId xmlns:a16="http://schemas.microsoft.com/office/drawing/2014/main" id="{D63AB508-DFEF-DDE7-0DEA-6F6EF2D8E51C}"/>
              </a:ext>
            </a:extLst>
          </p:cNvPr>
          <p:cNvSpPr txBox="1"/>
          <p:nvPr/>
        </p:nvSpPr>
        <p:spPr>
          <a:xfrm>
            <a:off x="120600" y="-11875"/>
            <a:ext cx="5693783" cy="1014532"/>
          </a:xfrm>
          <a:prstGeom prst="rect">
            <a:avLst/>
          </a:prstGeom>
          <a:noFill/>
        </p:spPr>
        <p:txBody>
          <a:bodyPr wrap="none" lIns="91440" tIns="45720" rIns="91440" bIns="45720" numCol="1" spcCol="180000" rtlCol="0" anchor="t">
            <a:noAutofit/>
          </a:bodyPr>
          <a:lstStyle/>
          <a:p>
            <a:pPr>
              <a:lnSpc>
                <a:spcPct val="107000"/>
              </a:lnSpc>
              <a:spcAft>
                <a:spcPts val="800"/>
              </a:spcAft>
            </a:pPr>
            <a:r>
              <a:rPr lang="en-GB" sz="2400" b="1" dirty="0">
                <a:solidFill>
                  <a:schemeClr val="bg1"/>
                </a:solidFill>
                <a:latin typeface="Museo Sans Rounded 100" panose="02000000000000000000" pitchFamily="50" charset="0"/>
              </a:rPr>
              <a:t>Jet2 &amp; Cancer Research</a:t>
            </a:r>
          </a:p>
          <a:p>
            <a:pPr>
              <a:lnSpc>
                <a:spcPct val="107000"/>
              </a:lnSpc>
              <a:spcAft>
                <a:spcPts val="800"/>
              </a:spcAft>
            </a:pPr>
            <a:r>
              <a:rPr lang="en-GB" b="1" dirty="0">
                <a:solidFill>
                  <a:schemeClr val="bg1"/>
                </a:solidFill>
                <a:latin typeface="Museo Sans Rounded 100" panose="02000000000000000000" pitchFamily="50" charset="0"/>
              </a:rPr>
              <a:t>Together we will beat cancer</a:t>
            </a:r>
          </a:p>
        </p:txBody>
      </p:sp>
      <p:sp>
        <p:nvSpPr>
          <p:cNvPr id="7" name="TextBox 6">
            <a:extLst>
              <a:ext uri="{FF2B5EF4-FFF2-40B4-BE49-F238E27FC236}">
                <a16:creationId xmlns:a16="http://schemas.microsoft.com/office/drawing/2014/main" id="{734D45D2-605B-0461-FAF9-9A06DB2E2848}"/>
              </a:ext>
            </a:extLst>
          </p:cNvPr>
          <p:cNvSpPr txBox="1"/>
          <p:nvPr/>
        </p:nvSpPr>
        <p:spPr>
          <a:xfrm>
            <a:off x="4000775" y="5684148"/>
            <a:ext cx="914400" cy="914400"/>
          </a:xfrm>
          <a:prstGeom prst="rect">
            <a:avLst/>
          </a:prstGeom>
          <a:noFill/>
        </p:spPr>
        <p:txBody>
          <a:bodyPr wrap="none" lIns="91440" tIns="45720" rIns="91440" bIns="45720" numCol="2" spcCol="180000" rtlCol="0" anchor="t">
            <a:noAutofit/>
          </a:bodyPr>
          <a:lstStyle/>
          <a:p>
            <a:pPr algn="l">
              <a:lnSpc>
                <a:spcPct val="107000"/>
              </a:lnSpc>
              <a:spcAft>
                <a:spcPts val="800"/>
              </a:spcAft>
            </a:pPr>
            <a:endParaRPr lang="en-GB" sz="800">
              <a:solidFill>
                <a:srgbClr val="2E008B"/>
              </a:solidFill>
              <a:latin typeface="Museo Sans Rounded 100" panose="02000000000000000000" pitchFamily="50" charset="0"/>
            </a:endParaRPr>
          </a:p>
        </p:txBody>
      </p:sp>
      <p:sp>
        <p:nvSpPr>
          <p:cNvPr id="11" name="TextBox 10">
            <a:extLst>
              <a:ext uri="{FF2B5EF4-FFF2-40B4-BE49-F238E27FC236}">
                <a16:creationId xmlns:a16="http://schemas.microsoft.com/office/drawing/2014/main" id="{90E0C670-6B13-2BF4-3EF8-3FA9610BFC30}"/>
              </a:ext>
            </a:extLst>
          </p:cNvPr>
          <p:cNvSpPr txBox="1"/>
          <p:nvPr/>
        </p:nvSpPr>
        <p:spPr>
          <a:xfrm>
            <a:off x="254610" y="92223"/>
            <a:ext cx="6447610" cy="512715"/>
          </a:xfrm>
          <a:prstGeom prst="rect">
            <a:avLst/>
          </a:prstGeom>
          <a:noFill/>
        </p:spPr>
        <p:txBody>
          <a:bodyPr wrap="square" lIns="91440" tIns="45720" rIns="91440" bIns="45720" numCol="1" spcCol="180000" rtlCol="0" anchor="t">
            <a:noAutofit/>
          </a:bodyPr>
          <a:lstStyle/>
          <a:p>
            <a:pPr algn="ctr">
              <a:lnSpc>
                <a:spcPct val="107000"/>
              </a:lnSpc>
              <a:spcAft>
                <a:spcPts val="800"/>
              </a:spcAft>
            </a:pPr>
            <a:r>
              <a:rPr lang="en-GB" sz="2400" b="1" dirty="0">
                <a:solidFill>
                  <a:srgbClr val="EC008C"/>
                </a:solidFill>
              </a:rPr>
              <a:t>Why </a:t>
            </a:r>
            <a:r>
              <a:rPr lang="en-GB" sz="2400" b="1" dirty="0">
                <a:solidFill>
                  <a:srgbClr val="EC008C"/>
                </a:solidFill>
                <a:cs typeface="Calibri" panose="020F0502020204030204" pitchFamily="34" charset="0"/>
              </a:rPr>
              <a:t>CRUK</a:t>
            </a:r>
            <a:r>
              <a:rPr lang="en-GB" sz="2400" b="1" dirty="0">
                <a:solidFill>
                  <a:srgbClr val="EC008C"/>
                </a:solidFill>
              </a:rPr>
              <a:t>?:</a:t>
            </a:r>
            <a:endParaRPr lang="en-GB" sz="2400" b="1" dirty="0">
              <a:solidFill>
                <a:schemeClr val="tx2"/>
              </a:solidFill>
            </a:endParaRPr>
          </a:p>
        </p:txBody>
      </p:sp>
      <p:sp>
        <p:nvSpPr>
          <p:cNvPr id="29" name="TextBox 28">
            <a:extLst>
              <a:ext uri="{FF2B5EF4-FFF2-40B4-BE49-F238E27FC236}">
                <a16:creationId xmlns:a16="http://schemas.microsoft.com/office/drawing/2014/main" id="{340D26F3-F222-BC99-1E08-8BB671340AF9}"/>
              </a:ext>
            </a:extLst>
          </p:cNvPr>
          <p:cNvSpPr txBox="1"/>
          <p:nvPr/>
        </p:nvSpPr>
        <p:spPr>
          <a:xfrm>
            <a:off x="255321" y="570584"/>
            <a:ext cx="6458578" cy="1382055"/>
          </a:xfrm>
          <a:prstGeom prst="rect">
            <a:avLst/>
          </a:prstGeom>
          <a:noFill/>
        </p:spPr>
        <p:txBody>
          <a:bodyPr wrap="square" lIns="91440" tIns="45720" rIns="91440" bIns="45720" numCol="1" spcCol="180000" rtlCol="0" anchor="t">
            <a:noAutofit/>
          </a:bodyPr>
          <a:lstStyle/>
          <a:p>
            <a:pPr>
              <a:lnSpc>
                <a:spcPct val="107000"/>
              </a:lnSpc>
              <a:spcAft>
                <a:spcPts val="800"/>
              </a:spcAft>
            </a:pPr>
            <a:r>
              <a:rPr lang="en-GB" sz="1200" kern="100" dirty="0">
                <a:solidFill>
                  <a:srgbClr val="000000"/>
                </a:solidFill>
                <a:effectLst/>
                <a:latin typeface="Calibri" panose="020F0502020204030204" pitchFamily="34" charset="0"/>
                <a:ea typeface="Calibri" panose="020F0502020204030204" pitchFamily="34" charset="0"/>
              </a:rPr>
              <a:t>In Northern Ireland almost 10,000 people are diagnosed with cancer each year. That’s more than 26 people every day.</a:t>
            </a:r>
          </a:p>
          <a:p>
            <a:pPr>
              <a:lnSpc>
                <a:spcPct val="107000"/>
              </a:lnSpc>
              <a:spcAft>
                <a:spcPts val="800"/>
              </a:spcAft>
            </a:pPr>
            <a:r>
              <a:rPr lang="en-GB" sz="1200" kern="100" dirty="0">
                <a:solidFill>
                  <a:srgbClr val="000000"/>
                </a:solidFill>
                <a:effectLst/>
                <a:latin typeface="Calibri" panose="020F0502020204030204" pitchFamily="34" charset="0"/>
                <a:ea typeface="Calibri" panose="020F0502020204030204" pitchFamily="34" charset="0"/>
              </a:rPr>
              <a:t>Our research has helped increase cancer survival rates with 56% of patients surviving for five years or more; and we are still making some incredible breakthroughs. So much so, our tag line has changed from Together We Will Beat Cancer to Together We </a:t>
            </a:r>
            <a:r>
              <a:rPr lang="en-GB" sz="1200" b="1" i="1" kern="100" dirty="0">
                <a:solidFill>
                  <a:srgbClr val="000000"/>
                </a:solidFill>
                <a:effectLst/>
                <a:latin typeface="Calibri" panose="020F0502020204030204" pitchFamily="34" charset="0"/>
                <a:ea typeface="Calibri" panose="020F0502020204030204" pitchFamily="34" charset="0"/>
              </a:rPr>
              <a:t>Are</a:t>
            </a:r>
            <a:r>
              <a:rPr lang="en-GB" sz="1200" kern="100" dirty="0">
                <a:solidFill>
                  <a:srgbClr val="000000"/>
                </a:solidFill>
                <a:effectLst/>
                <a:latin typeface="Calibri" panose="020F0502020204030204" pitchFamily="34" charset="0"/>
                <a:ea typeface="Calibri" panose="020F0502020204030204" pitchFamily="34" charset="0"/>
              </a:rPr>
              <a:t> Beating Cancer.  A powerful and positive message I’m sure you’ll agree. However, survival in Northern Ireland still lags behind other comparable countries around the world. CRUK works closely with the Department of Health, Trusts, clinicians and others to improve Northern Ireland’s poor cancer waiting times, which are the worst in the UK. </a:t>
            </a:r>
          </a:p>
        </p:txBody>
      </p:sp>
      <p:sp>
        <p:nvSpPr>
          <p:cNvPr id="30" name="TextBox 29">
            <a:extLst>
              <a:ext uri="{FF2B5EF4-FFF2-40B4-BE49-F238E27FC236}">
                <a16:creationId xmlns:a16="http://schemas.microsoft.com/office/drawing/2014/main" id="{D029B531-9343-D222-E519-8C07D1CB2DED}"/>
              </a:ext>
            </a:extLst>
          </p:cNvPr>
          <p:cNvSpPr txBox="1"/>
          <p:nvPr/>
        </p:nvSpPr>
        <p:spPr>
          <a:xfrm>
            <a:off x="10871489" y="668055"/>
            <a:ext cx="2246050" cy="3481486"/>
          </a:xfrm>
          <a:prstGeom prst="rect">
            <a:avLst/>
          </a:prstGeom>
          <a:noFill/>
        </p:spPr>
        <p:txBody>
          <a:bodyPr wrap="square" lIns="91440" tIns="45720" rIns="91440" bIns="45720" numCol="1" spcCol="180000" rtlCol="0" anchor="t">
            <a:noAutofit/>
          </a:bodyPr>
          <a:lstStyle/>
          <a:p>
            <a:pPr algn="l"/>
            <a:endParaRPr lang="en-GB" sz="1200" b="0" i="0" dirty="0">
              <a:solidFill>
                <a:schemeClr val="tx2"/>
              </a:solidFill>
              <a:effectLst/>
              <a:latin typeface="Museo Sans Rounded 300" panose="02000000000000000000" pitchFamily="50" charset="0"/>
            </a:endParaRPr>
          </a:p>
        </p:txBody>
      </p:sp>
      <p:sp>
        <p:nvSpPr>
          <p:cNvPr id="33" name="TextBox 32">
            <a:extLst>
              <a:ext uri="{FF2B5EF4-FFF2-40B4-BE49-F238E27FC236}">
                <a16:creationId xmlns:a16="http://schemas.microsoft.com/office/drawing/2014/main" id="{655ECCB8-8460-B27F-7E1E-B3A988F54150}"/>
              </a:ext>
            </a:extLst>
          </p:cNvPr>
          <p:cNvSpPr txBox="1"/>
          <p:nvPr/>
        </p:nvSpPr>
        <p:spPr>
          <a:xfrm>
            <a:off x="109425" y="4076039"/>
            <a:ext cx="2771998" cy="2266330"/>
          </a:xfrm>
          <a:prstGeom prst="rect">
            <a:avLst/>
          </a:prstGeom>
          <a:noFill/>
        </p:spPr>
        <p:txBody>
          <a:bodyPr wrap="square" lIns="91440" tIns="45720" rIns="91440" bIns="45720" numCol="1" spcCol="180000" rtlCol="0" anchor="t">
            <a:noAutofit/>
          </a:bodyPr>
          <a:lstStyle/>
          <a:p>
            <a:pPr>
              <a:lnSpc>
                <a:spcPct val="107000"/>
              </a:lnSpc>
              <a:spcAft>
                <a:spcPts val="800"/>
              </a:spcAft>
            </a:pPr>
            <a:endParaRPr lang="en-GB" sz="2000" dirty="0">
              <a:solidFill>
                <a:schemeClr val="accent1"/>
              </a:solidFill>
              <a:latin typeface="Museo Sans Rounded 500" panose="02000000000000000000" pitchFamily="50" charset="0"/>
            </a:endParaRPr>
          </a:p>
        </p:txBody>
      </p:sp>
      <p:sp>
        <p:nvSpPr>
          <p:cNvPr id="19" name="TextBox 18">
            <a:extLst>
              <a:ext uri="{FF2B5EF4-FFF2-40B4-BE49-F238E27FC236}">
                <a16:creationId xmlns:a16="http://schemas.microsoft.com/office/drawing/2014/main" id="{AA5FCA7A-406D-8E6A-E938-7529F6046102}"/>
              </a:ext>
            </a:extLst>
          </p:cNvPr>
          <p:cNvSpPr txBox="1"/>
          <p:nvPr/>
        </p:nvSpPr>
        <p:spPr>
          <a:xfrm>
            <a:off x="255321" y="2483599"/>
            <a:ext cx="6669049" cy="1379662"/>
          </a:xfrm>
          <a:prstGeom prst="rect">
            <a:avLst/>
          </a:prstGeom>
          <a:noFill/>
        </p:spPr>
        <p:txBody>
          <a:bodyPr wrap="square" lIns="91440" tIns="45720" rIns="91440" bIns="45720" numCol="1" spcCol="180000" rtlCol="0" anchor="t">
            <a:noAutofit/>
          </a:bodyPr>
          <a:lstStyle/>
          <a:p>
            <a:pPr>
              <a:lnSpc>
                <a:spcPct val="107000"/>
              </a:lnSpc>
              <a:spcAft>
                <a:spcPts val="800"/>
              </a:spcAft>
            </a:pPr>
            <a:r>
              <a:rPr lang="en-GB" sz="1200" kern="100" dirty="0">
                <a:solidFill>
                  <a:srgbClr val="000000"/>
                </a:solidFill>
                <a:effectLst/>
                <a:ea typeface="Calibri" panose="020F0502020204030204" pitchFamily="34" charset="0"/>
              </a:rPr>
              <a:t>We are having to say no to incredible research that has the potential to save lives. We need </a:t>
            </a:r>
            <a:r>
              <a:rPr lang="en-GB" sz="1200" b="1" kern="100" dirty="0">
                <a:solidFill>
                  <a:srgbClr val="000000"/>
                </a:solidFill>
                <a:effectLst/>
                <a:ea typeface="Calibri" panose="020F0502020204030204" pitchFamily="34" charset="0"/>
              </a:rPr>
              <a:t>your</a:t>
            </a:r>
            <a:r>
              <a:rPr lang="en-GB" sz="1200" kern="100" dirty="0">
                <a:solidFill>
                  <a:srgbClr val="000000"/>
                </a:solidFill>
                <a:effectLst/>
                <a:ea typeface="Calibri" panose="020F0502020204030204" pitchFamily="34" charset="0"/>
              </a:rPr>
              <a:t> help so that we are not turning away life-saving research. By investing in our scientists and their vital research, we can prevent, detect, and treat cancer so that everybody can live longer, better lives, free from the fear of cancer.</a:t>
            </a:r>
          </a:p>
          <a:p>
            <a:pPr>
              <a:lnSpc>
                <a:spcPct val="107000"/>
              </a:lnSpc>
              <a:spcAft>
                <a:spcPts val="800"/>
              </a:spcAft>
            </a:pPr>
            <a:r>
              <a:rPr lang="en-GB" sz="1200" kern="100" dirty="0">
                <a:solidFill>
                  <a:srgbClr val="000000"/>
                </a:solidFill>
                <a:effectLst/>
                <a:ea typeface="Calibri" panose="020F0502020204030204" pitchFamily="34" charset="0"/>
              </a:rPr>
              <a:t>We have already been at the heart of the progress that has seen survival rates double in the last 40 years from 1 in 4 surviving cancer for 10 years or more in the 1970s, to 2 in 4 today. However, we want to go further and faster to see 3 in 4 people survive cancer by 2034.</a:t>
            </a:r>
          </a:p>
        </p:txBody>
      </p:sp>
      <p:sp>
        <p:nvSpPr>
          <p:cNvPr id="12" name="TextBox 11">
            <a:extLst>
              <a:ext uri="{FF2B5EF4-FFF2-40B4-BE49-F238E27FC236}">
                <a16:creationId xmlns:a16="http://schemas.microsoft.com/office/drawing/2014/main" id="{BA1DCB84-B0F6-F95C-6CA6-6E51B815717D}"/>
              </a:ext>
            </a:extLst>
          </p:cNvPr>
          <p:cNvSpPr txBox="1"/>
          <p:nvPr/>
        </p:nvSpPr>
        <p:spPr>
          <a:xfrm>
            <a:off x="3364799" y="4165324"/>
            <a:ext cx="3269965" cy="3074269"/>
          </a:xfrm>
          <a:prstGeom prst="rect">
            <a:avLst/>
          </a:prstGeom>
          <a:solidFill>
            <a:srgbClr val="00B6ED"/>
          </a:solidFill>
        </p:spPr>
        <p:txBody>
          <a:bodyPr wrap="square" lIns="91440" tIns="45720" rIns="91440" bIns="45720" numCol="1" spcCol="180000" rtlCol="0" anchor="t">
            <a:noAutofit/>
          </a:bodyPr>
          <a:lstStyle/>
          <a:p>
            <a:pPr algn="ctr"/>
            <a:r>
              <a:rPr lang="en-GB" sz="1400" b="1" dirty="0">
                <a:solidFill>
                  <a:srgbClr val="FBFBFB"/>
                </a:solidFill>
                <a:cs typeface="Calibri"/>
              </a:rPr>
              <a:t>JMK Solicitors will receive bespoke support </a:t>
            </a:r>
            <a:r>
              <a:rPr lang="en-GB" sz="1400" b="1" dirty="0">
                <a:solidFill>
                  <a:srgbClr val="FBFBFB"/>
                </a:solidFill>
                <a:ea typeface="+mn-lt"/>
                <a:cs typeface="+mn-lt"/>
              </a:rPr>
              <a:t>from a dedicated local Relationship Manager who will work with you to develop a calendar of activities for your staff to take part in throughout the year. </a:t>
            </a:r>
            <a:endParaRPr lang="en-US" dirty="0">
              <a:cs typeface="Calibri"/>
            </a:endParaRPr>
          </a:p>
          <a:p>
            <a:pPr algn="l"/>
            <a:endParaRPr lang="en-GB" sz="1400" b="1" dirty="0">
              <a:solidFill>
                <a:srgbClr val="FBFBFB"/>
              </a:solidFill>
              <a:ea typeface="+mn-lt"/>
              <a:cs typeface="+mn-lt"/>
            </a:endParaRPr>
          </a:p>
          <a:p>
            <a:pPr algn="ctr"/>
            <a:r>
              <a:rPr lang="en-GB" sz="1400" b="1" dirty="0">
                <a:solidFill>
                  <a:srgbClr val="FBFBFB"/>
                </a:solidFill>
                <a:ea typeface="+mn-lt"/>
                <a:cs typeface="+mn-lt"/>
              </a:rPr>
              <a:t>We will align with your values of ‘placing people at the heart of your business’</a:t>
            </a:r>
          </a:p>
          <a:p>
            <a:pPr algn="ctr"/>
            <a:r>
              <a:rPr lang="en-GB" sz="1400" b="1" dirty="0">
                <a:solidFill>
                  <a:srgbClr val="FBFBFB"/>
                </a:solidFill>
                <a:ea typeface="+mn-lt"/>
                <a:cs typeface="+mn-lt"/>
              </a:rPr>
              <a:t>by providing your staff with learning sessions to find out more about cancer; to educate on signs and symptoms, and what to do if they are worried. </a:t>
            </a:r>
          </a:p>
          <a:p>
            <a:pPr algn="ctr"/>
            <a:endParaRPr lang="en-GB" sz="1400" b="1" dirty="0">
              <a:solidFill>
                <a:srgbClr val="FBFBFB"/>
              </a:solidFill>
              <a:ea typeface="+mn-lt"/>
              <a:cs typeface="+mn-lt"/>
            </a:endParaRPr>
          </a:p>
        </p:txBody>
      </p:sp>
      <p:pic>
        <p:nvPicPr>
          <p:cNvPr id="6" name="Picture 5">
            <a:extLst>
              <a:ext uri="{FF2B5EF4-FFF2-40B4-BE49-F238E27FC236}">
                <a16:creationId xmlns:a16="http://schemas.microsoft.com/office/drawing/2014/main" id="{E176F02F-1432-4DDA-D95E-A7C40F7B43B2}"/>
              </a:ext>
            </a:extLst>
          </p:cNvPr>
          <p:cNvPicPr>
            <a:picLocks noChangeAspect="1"/>
          </p:cNvPicPr>
          <p:nvPr/>
        </p:nvPicPr>
        <p:blipFill>
          <a:blip r:embed="rId5"/>
          <a:stretch>
            <a:fillRect/>
          </a:stretch>
        </p:blipFill>
        <p:spPr>
          <a:xfrm>
            <a:off x="693619" y="4409011"/>
            <a:ext cx="1847248" cy="1786283"/>
          </a:xfrm>
          <a:prstGeom prst="rect">
            <a:avLst/>
          </a:prstGeom>
        </p:spPr>
      </p:pic>
      <p:sp>
        <p:nvSpPr>
          <p:cNvPr id="14" name="TextBox 13">
            <a:extLst>
              <a:ext uri="{FF2B5EF4-FFF2-40B4-BE49-F238E27FC236}">
                <a16:creationId xmlns:a16="http://schemas.microsoft.com/office/drawing/2014/main" id="{036B060C-33CF-A5AF-955B-22EE9F070D59}"/>
              </a:ext>
            </a:extLst>
          </p:cNvPr>
          <p:cNvSpPr txBox="1"/>
          <p:nvPr/>
        </p:nvSpPr>
        <p:spPr>
          <a:xfrm>
            <a:off x="231244" y="6244453"/>
            <a:ext cx="2771998" cy="1169551"/>
          </a:xfrm>
          <a:prstGeom prst="rect">
            <a:avLst/>
          </a:prstGeom>
          <a:noFill/>
        </p:spPr>
        <p:txBody>
          <a:bodyPr wrap="square" rtlCol="0">
            <a:spAutoFit/>
          </a:bodyPr>
          <a:lstStyle/>
          <a:p>
            <a:pPr algn="ctr"/>
            <a:r>
              <a:rPr lang="en-GB" sz="1400" dirty="0"/>
              <a:t>Sophie Hunter</a:t>
            </a:r>
          </a:p>
          <a:p>
            <a:pPr algn="ctr"/>
            <a:r>
              <a:rPr lang="en-GB" sz="1400" dirty="0"/>
              <a:t>Relationship Manager, Northern Ireland</a:t>
            </a:r>
          </a:p>
          <a:p>
            <a:pPr algn="ctr"/>
            <a:r>
              <a:rPr lang="en-GB" sz="1400" dirty="0">
                <a:hlinkClick r:id="rId6"/>
              </a:rPr>
              <a:t>Sophie.hunter@cancer.org.uk</a:t>
            </a:r>
            <a:endParaRPr lang="en-GB" sz="1400" dirty="0"/>
          </a:p>
          <a:p>
            <a:pPr algn="ctr"/>
            <a:r>
              <a:rPr lang="en-GB" sz="1400" dirty="0"/>
              <a:t>07749195984</a:t>
            </a:r>
          </a:p>
        </p:txBody>
      </p:sp>
      <p:pic>
        <p:nvPicPr>
          <p:cNvPr id="20" name="Picture 19">
            <a:extLst>
              <a:ext uri="{FF2B5EF4-FFF2-40B4-BE49-F238E27FC236}">
                <a16:creationId xmlns:a16="http://schemas.microsoft.com/office/drawing/2014/main" id="{6E2215AB-C50C-D2B0-FFE1-1AA73F8AF496}"/>
              </a:ext>
            </a:extLst>
          </p:cNvPr>
          <p:cNvPicPr>
            <a:picLocks noChangeAspect="1"/>
          </p:cNvPicPr>
          <p:nvPr/>
        </p:nvPicPr>
        <p:blipFill>
          <a:blip r:embed="rId7"/>
          <a:stretch>
            <a:fillRect/>
          </a:stretch>
        </p:blipFill>
        <p:spPr>
          <a:xfrm>
            <a:off x="2548289" y="8265015"/>
            <a:ext cx="1871634" cy="768163"/>
          </a:xfrm>
          <a:prstGeom prst="rect">
            <a:avLst/>
          </a:prstGeom>
        </p:spPr>
      </p:pic>
    </p:spTree>
    <p:extLst>
      <p:ext uri="{BB962C8B-B14F-4D97-AF65-F5344CB8AC3E}">
        <p14:creationId xmlns:p14="http://schemas.microsoft.com/office/powerpoint/2010/main" val="95745630"/>
      </p:ext>
    </p:extLst>
  </p:cSld>
  <p:clrMapOvr>
    <a:masterClrMapping/>
  </p:clrMapOvr>
</p:sld>
</file>

<file path=ppt/theme/theme1.xml><?xml version="1.0" encoding="utf-8"?>
<a:theme xmlns:a="http://schemas.openxmlformats.org/drawingml/2006/main" name="Office Theme">
  <a:themeElements>
    <a:clrScheme name="Custom 1">
      <a:dk1>
        <a:srgbClr val="2E2D2C"/>
      </a:dk1>
      <a:lt1>
        <a:srgbClr val="FFFFFF"/>
      </a:lt1>
      <a:dk2>
        <a:srgbClr val="2E008B"/>
      </a:dk2>
      <a:lt2>
        <a:srgbClr val="EDEDED"/>
      </a:lt2>
      <a:accent1>
        <a:srgbClr val="00B6ED"/>
      </a:accent1>
      <a:accent2>
        <a:srgbClr val="EC008C"/>
      </a:accent2>
      <a:accent3>
        <a:srgbClr val="575757"/>
      </a:accent3>
      <a:accent4>
        <a:srgbClr val="C6C6C6"/>
      </a:accent4>
      <a:accent5>
        <a:srgbClr val="2E008B"/>
      </a:accent5>
      <a:accent6>
        <a:srgbClr val="00B6ED"/>
      </a:accent6>
      <a:hlink>
        <a:srgbClr val="EC008C"/>
      </a:hlink>
      <a:folHlink>
        <a:srgbClr val="FF75C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91440" tIns="45720" rIns="91440" bIns="45720" numCol="2" spcCol="180000" rtlCol="0" anchor="t">
        <a:noAutofit/>
      </a:bodyPr>
      <a:lstStyle>
        <a:defPPr algn="l">
          <a:lnSpc>
            <a:spcPct val="107000"/>
          </a:lnSpc>
          <a:spcAft>
            <a:spcPts val="800"/>
          </a:spcAft>
          <a:defRPr sz="800" dirty="0">
            <a:solidFill>
              <a:srgbClr val="2E008B"/>
            </a:solidFill>
            <a:latin typeface="Museo Sans Rounded 100" panose="02000000000000000000" pitchFamily="50"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1f9e3e7-906b-44a8-a94b-0765f19ff260" xsi:nil="true"/>
    <SharedWithUsers xmlns="df16141b-d72b-44e5-b87a-a102eb5f1882">
      <UserInfo>
        <DisplayName>Catherine Irving-Johnstone</DisplayName>
        <AccountId>12</AccountId>
        <AccountType/>
      </UserInfo>
      <UserInfo>
        <DisplayName>Joel Walker</DisplayName>
        <AccountId>253</AccountId>
        <AccountType/>
      </UserInfo>
      <UserInfo>
        <DisplayName>Rachel Speight-McGregor</DisplayName>
        <AccountId>51</AccountId>
        <AccountType/>
      </UserInfo>
      <UserInfo>
        <DisplayName>Lynne Desborough</DisplayName>
        <AccountId>16</AccountId>
        <AccountType/>
      </UserInfo>
      <UserInfo>
        <DisplayName>Rebecca Day</DisplayName>
        <AccountId>155</AccountId>
        <AccountType/>
      </UserInfo>
      <UserInfo>
        <DisplayName>Sophie Hunter</DisplayName>
        <AccountId>422</AccountId>
        <AccountType/>
      </UserInfo>
    </SharedWithUsers>
    <lcf76f155ced4ddcb4097134ff3c332f xmlns="f10f743f-7849-45bb-9edc-30616f0e4ced">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73A33F6CE8C664E82995F212D05D998" ma:contentTypeVersion="17" ma:contentTypeDescription="Create a new document." ma:contentTypeScope="" ma:versionID="1ec29630702e14156324535fa437b605">
  <xsd:schema xmlns:xsd="http://www.w3.org/2001/XMLSchema" xmlns:xs="http://www.w3.org/2001/XMLSchema" xmlns:p="http://schemas.microsoft.com/office/2006/metadata/properties" xmlns:ns2="f10f743f-7849-45bb-9edc-30616f0e4ced" xmlns:ns3="91f9e3e7-906b-44a8-a94b-0765f19ff260" xmlns:ns4="df16141b-d72b-44e5-b87a-a102eb5f1882" targetNamespace="http://schemas.microsoft.com/office/2006/metadata/properties" ma:root="true" ma:fieldsID="94df125dbf693ccd8df23cafa17a235a" ns2:_="" ns3:_="" ns4:_="">
    <xsd:import namespace="f10f743f-7849-45bb-9edc-30616f0e4ced"/>
    <xsd:import namespace="91f9e3e7-906b-44a8-a94b-0765f19ff260"/>
    <xsd:import namespace="df16141b-d72b-44e5-b87a-a102eb5f188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4:SharedWithUsers" minOccurs="0"/>
                <xsd:element ref="ns4: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0f743f-7849-45bb-9edc-30616f0e4ce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a3b5967-77d0-45db-b979-ce510a0c879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1f9e3e7-906b-44a8-a94b-0765f19ff26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9ec1f3ce-dde0-4918-9833-b24ab28e4104}" ma:internalName="TaxCatchAll" ma:showField="CatchAllData" ma:web="df16141b-d72b-44e5-b87a-a102eb5f188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f16141b-d72b-44e5-b87a-a102eb5f1882" elementFormDefault="qualified">
    <xsd:import namespace="http://schemas.microsoft.com/office/2006/documentManagement/types"/>
    <xsd:import namespace="http://schemas.microsoft.com/office/infopath/2007/PartnerControls"/>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66BC80-0DD3-4410-B83F-98E5E00D80E9}">
  <ds:schemaRefs>
    <ds:schemaRef ds:uri="http://schemas.microsoft.com/sharepoint/v3/contenttype/forms"/>
  </ds:schemaRefs>
</ds:datastoreItem>
</file>

<file path=customXml/itemProps2.xml><?xml version="1.0" encoding="utf-8"?>
<ds:datastoreItem xmlns:ds="http://schemas.openxmlformats.org/officeDocument/2006/customXml" ds:itemID="{20C8B7D9-9289-4FAE-8D87-B885F80F3F91}">
  <ds:schemaRefs>
    <ds:schemaRef ds:uri="http://purl.org/dc/terms/"/>
    <ds:schemaRef ds:uri="http://schemas.microsoft.com/office/infopath/2007/PartnerControls"/>
    <ds:schemaRef ds:uri="http://schemas.microsoft.com/office/2006/metadata/properties"/>
    <ds:schemaRef ds:uri="http://purl.org/dc/elements/1.1/"/>
    <ds:schemaRef ds:uri="http://schemas.microsoft.com/office/2006/documentManagement/types"/>
    <ds:schemaRef ds:uri="http://purl.org/dc/dcmitype/"/>
    <ds:schemaRef ds:uri="f10f743f-7849-45bb-9edc-30616f0e4ced"/>
    <ds:schemaRef ds:uri="91f9e3e7-906b-44a8-a94b-0765f19ff260"/>
    <ds:schemaRef ds:uri="http://schemas.openxmlformats.org/package/2006/metadata/core-properties"/>
    <ds:schemaRef ds:uri="df16141b-d72b-44e5-b87a-a102eb5f1882"/>
    <ds:schemaRef ds:uri="http://www.w3.org/XML/1998/namespace"/>
  </ds:schemaRefs>
</ds:datastoreItem>
</file>

<file path=customXml/itemProps3.xml><?xml version="1.0" encoding="utf-8"?>
<ds:datastoreItem xmlns:ds="http://schemas.openxmlformats.org/officeDocument/2006/customXml" ds:itemID="{FE52D1AD-520F-45FB-A3DF-F8118C5045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0f743f-7849-45bb-9edc-30616f0e4ced"/>
    <ds:schemaRef ds:uri="91f9e3e7-906b-44a8-a94b-0765f19ff260"/>
    <ds:schemaRef ds:uri="df16141b-d72b-44e5-b87a-a102eb5f188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384</TotalTime>
  <Words>851</Words>
  <Application>Microsoft Office PowerPoint</Application>
  <PresentationFormat>A4 Paper (210x297 mm)</PresentationFormat>
  <Paragraphs>68</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Museo Sans Rounded 100</vt:lpstr>
      <vt:lpstr>Museo Sans Rounded 300</vt:lpstr>
      <vt:lpstr>Museo Sans Rounded 500</vt:lpstr>
      <vt:lpstr>Times New Roman</vt:lpstr>
      <vt:lpstr>Office Theme</vt:lpstr>
      <vt:lpstr>PowerPoint Presentation</vt:lpstr>
      <vt:lpstr>PowerPoint Presentation</vt:lpstr>
    </vt:vector>
  </TitlesOfParts>
  <Company>Cancer Research UK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Laura Skinner (nee Marr)</dc:creator>
  <cp:keywords>Corporate partner editable newsletter - Q1 2018-19</cp:keywords>
  <cp:lastModifiedBy>Sophie Hunter</cp:lastModifiedBy>
  <cp:revision>145</cp:revision>
  <cp:lastPrinted>2017-07-24T10:27:01Z</cp:lastPrinted>
  <dcterms:created xsi:type="dcterms:W3CDTF">2015-11-05T19:31:25Z</dcterms:created>
  <dcterms:modified xsi:type="dcterms:W3CDTF">2023-10-26T12:27:27Z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0x010100873A33F6CE8C664E82995F212D05D998</vt:lpwstr>
  </property>
  <property fmtid="{D5CDD505-2E9C-101B-9397-08002B2CF9AE}" pid="3" name="TaxKeyword">
    <vt:lpwstr>690;#Corporate partner editable newsletter - Q1 2018-19|2e6e0b62-d9e5-4852-ba8b-7f346a6e270c</vt:lpwstr>
  </property>
  <property fmtid="{D5CDD505-2E9C-101B-9397-08002B2CF9AE}" pid="4" name="MediaServiceImageTags">
    <vt:lpwstr/>
  </property>
</Properties>
</file>